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paylinkly.com/online-payment-processing/" TargetMode="External"/><Relationship Id="rId3" Type="http://schemas.openxmlformats.org/officeDocument/2006/relationships/hyperlink" Target="https://paylinkly.com/accept-echeck-payments-online/" TargetMode="External"/><Relationship Id="rId4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paylinkly.com/chargebacks-represenment/" TargetMode="External"/><Relationship Id="rId3" Type="http://schemas.openxmlformats.org/officeDocument/2006/relationships/hyperlink" Target="https://paylinkly.com/retail-credit-card-processing/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paylinkly.com/online-payment-processing/" TargetMode="External"/><Relationship Id="rId3" Type="http://schemas.openxmlformats.org/officeDocument/2006/relationships/hyperlink" Target="https://paylinkly.com/credit-card-processing/" TargetMode="External"/><Relationship Id="rId4" Type="http://schemas.openxmlformats.org/officeDocument/2006/relationships/hyperlink" Target="https://paylinkly.com/accept-mobile-credit-card-payments/" TargetMode="External"/><Relationship Id="rId5" Type="http://schemas.openxmlformats.org/officeDocument/2006/relationships/hyperlink" Target="https://paylinkly.com/zero-cost-credit-card-processing/" TargetMode="External"/><Relationship Id="rId6" Type="http://schemas.openxmlformats.org/officeDocument/2006/relationships/hyperlink" Target="https://paylinkly.com/merchant-account-analysis/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paylinkly.com/accept-bitcoin-and-crypto-payments/" TargetMode="Externa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paylinkly.com/chargeback-services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2004" y="892810"/>
            <a:ext cx="548449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b="1">
                <a:latin typeface="Calibri"/>
                <a:cs typeface="Calibri"/>
              </a:rPr>
              <a:t>ACH</a:t>
            </a:r>
            <a:r>
              <a:rPr dirty="0" sz="1600" spc="-4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vs.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Credit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Card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Payments:</a:t>
            </a:r>
            <a:r>
              <a:rPr dirty="0" sz="1600" spc="-4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Which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Is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Better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for</a:t>
            </a:r>
            <a:r>
              <a:rPr dirty="0" sz="1600" spc="-60" b="1">
                <a:latin typeface="Calibri"/>
                <a:cs typeface="Calibri"/>
              </a:rPr>
              <a:t> </a:t>
            </a:r>
            <a:r>
              <a:rPr dirty="0" sz="1600" spc="-25" b="1">
                <a:latin typeface="Calibri"/>
                <a:cs typeface="Calibri"/>
              </a:rPr>
              <a:t>Your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Business?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914400" y="7254240"/>
            <a:ext cx="5946140" cy="23495"/>
            <a:chOff x="914400" y="7254240"/>
            <a:chExt cx="5946140" cy="23495"/>
          </a:xfrm>
        </p:grpSpPr>
        <p:sp>
          <p:nvSpPr>
            <p:cNvPr id="4" name="object 4" descr=""/>
            <p:cNvSpPr/>
            <p:nvPr/>
          </p:nvSpPr>
          <p:spPr>
            <a:xfrm>
              <a:off x="914400" y="7254252"/>
              <a:ext cx="5943600" cy="21590"/>
            </a:xfrm>
            <a:custGeom>
              <a:avLst/>
              <a:gdLst/>
              <a:ahLst/>
              <a:cxnLst/>
              <a:rect l="l" t="t" r="r" b="b"/>
              <a:pathLst>
                <a:path w="5943600" h="21590">
                  <a:moveTo>
                    <a:pt x="5943600" y="0"/>
                  </a:moveTo>
                  <a:lnTo>
                    <a:pt x="0" y="0"/>
                  </a:lnTo>
                  <a:lnTo>
                    <a:pt x="0" y="21577"/>
                  </a:lnTo>
                  <a:lnTo>
                    <a:pt x="5943600" y="21577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857365" y="7256398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914704" y="7256399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5">
                  <a:moveTo>
                    <a:pt x="3048" y="3048"/>
                  </a:moveTo>
                  <a:lnTo>
                    <a:pt x="0" y="3048"/>
                  </a:lnTo>
                  <a:lnTo>
                    <a:pt x="0" y="18288"/>
                  </a:lnTo>
                  <a:lnTo>
                    <a:pt x="3048" y="18288"/>
                  </a:lnTo>
                  <a:lnTo>
                    <a:pt x="3048" y="3048"/>
                  </a:lnTo>
                  <a:close/>
                </a:path>
                <a:path w="5946140" h="18415">
                  <a:moveTo>
                    <a:pt x="5945695" y="0"/>
                  </a:moveTo>
                  <a:lnTo>
                    <a:pt x="5942660" y="0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857365" y="7259447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40">
                  <a:moveTo>
                    <a:pt x="3047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047" y="15239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14704" y="7274686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914704" y="7274687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902004" y="5243575"/>
            <a:ext cx="5956935" cy="37820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73660">
              <a:lnSpc>
                <a:spcPct val="117800"/>
              </a:lnSpc>
              <a:spcBef>
                <a:spcPts val="105"/>
              </a:spcBef>
            </a:pPr>
            <a:r>
              <a:rPr dirty="0" sz="1200">
                <a:latin typeface="Calibri"/>
                <a:cs typeface="Calibri"/>
              </a:rPr>
              <a:t>When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managing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business,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you’re</a:t>
            </a:r>
            <a:r>
              <a:rPr dirty="0" sz="1200" spc="-10">
                <a:latin typeface="Calibri"/>
                <a:cs typeface="Calibri"/>
              </a:rPr>
              <a:t> likely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considering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variety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of </a:t>
            </a:r>
            <a:r>
              <a:rPr dirty="0" sz="1200">
                <a:latin typeface="Calibri"/>
                <a:cs typeface="Calibri"/>
              </a:rPr>
              <a:t>options.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two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most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common </a:t>
            </a:r>
            <a:r>
              <a:rPr dirty="0" sz="1200">
                <a:latin typeface="Calibri"/>
                <a:cs typeface="Calibri"/>
              </a:rPr>
              <a:t>methods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transferring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funds,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which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one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better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specific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needs?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this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blog,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we </a:t>
            </a:r>
            <a:r>
              <a:rPr dirty="0" sz="1200">
                <a:latin typeface="Calibri"/>
                <a:cs typeface="Calibri"/>
              </a:rPr>
              <a:t>will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explore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 debate,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comparing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cost-effective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 solutions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small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businesses,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benefits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businesses,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other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crucial factors.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end,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you’ll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have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clear</a:t>
            </a:r>
            <a:r>
              <a:rPr dirty="0" sz="1200" spc="-10">
                <a:latin typeface="Calibri"/>
                <a:cs typeface="Calibri"/>
              </a:rPr>
              <a:t> understanding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which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method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better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for </a:t>
            </a:r>
            <a:r>
              <a:rPr dirty="0" sz="1200">
                <a:latin typeface="Calibri"/>
                <a:cs typeface="Calibri"/>
              </a:rPr>
              <a:t>business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how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optimize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systems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solutions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like</a:t>
            </a:r>
            <a:r>
              <a:rPr dirty="0" u="sng" sz="12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.</a:t>
            </a:r>
            <a:r>
              <a:rPr dirty="0" u="sng" sz="1200" spc="-3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Paylinkly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Merchant</a:t>
            </a:r>
            <a:r>
              <a:rPr dirty="0" u="sng" sz="1200" spc="-6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services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2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 b="1">
                <a:latin typeface="Calibri"/>
                <a:cs typeface="Calibri"/>
              </a:rPr>
              <a:t>Understanding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ACH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Payments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Businesses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18000"/>
              </a:lnSpc>
              <a:spcBef>
                <a:spcPts val="795"/>
              </a:spcBef>
            </a:pP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(Automated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Clearing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House)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electronic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network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that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allows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individuals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 between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banks.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used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variety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transactions, </a:t>
            </a:r>
            <a:r>
              <a:rPr dirty="0" sz="1200">
                <a:latin typeface="Calibri"/>
                <a:cs typeface="Calibri"/>
              </a:rPr>
              <a:t>such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direct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deposits,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bill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other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transactions.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Accept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setup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relatively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simple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procedures,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often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lower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fees </a:t>
            </a:r>
            <a:r>
              <a:rPr dirty="0" sz="1200" spc="-10">
                <a:latin typeface="Calibri"/>
                <a:cs typeface="Calibri"/>
              </a:rPr>
              <a:t>compared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traditional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electronic</a:t>
            </a:r>
            <a:r>
              <a:rPr dirty="0" u="sng" sz="1200" spc="-2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check</a:t>
            </a:r>
            <a:r>
              <a:rPr dirty="0" u="sng" sz="1200" spc="-1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payment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processing</a:t>
            </a:r>
            <a:r>
              <a:rPr dirty="0" sz="1200">
                <a:latin typeface="Calibri"/>
                <a:cs typeface="Calibri"/>
              </a:rPr>
              <a:t>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Many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also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use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accept</a:t>
            </a:r>
            <a:r>
              <a:rPr dirty="0" u="sng" sz="1200" spc="-4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eCheck</a:t>
            </a:r>
            <a:r>
              <a:rPr dirty="0" u="sng" sz="1200" spc="-2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payments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online</a:t>
            </a:r>
            <a:r>
              <a:rPr dirty="0" sz="1200">
                <a:latin typeface="Calibri"/>
                <a:cs typeface="Calibri"/>
              </a:rPr>
              <a:t>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offering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customers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more</a:t>
            </a:r>
            <a:r>
              <a:rPr dirty="0" sz="1200" spc="-10">
                <a:latin typeface="Calibri"/>
                <a:cs typeface="Calibri"/>
              </a:rPr>
              <a:t> flexibility.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4400" y="1304544"/>
            <a:ext cx="5943600" cy="3958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14400" y="1048385"/>
            <a:ext cx="5946140" cy="22225"/>
            <a:chOff x="914400" y="1048385"/>
            <a:chExt cx="5946140" cy="22225"/>
          </a:xfrm>
        </p:grpSpPr>
        <p:sp>
          <p:nvSpPr>
            <p:cNvPr id="3" name="object 3" descr=""/>
            <p:cNvSpPr/>
            <p:nvPr/>
          </p:nvSpPr>
          <p:spPr>
            <a:xfrm>
              <a:off x="914400" y="1048384"/>
              <a:ext cx="5943600" cy="21590"/>
            </a:xfrm>
            <a:custGeom>
              <a:avLst/>
              <a:gdLst/>
              <a:ahLst/>
              <a:cxnLst/>
              <a:rect l="l" t="t" r="r" b="b"/>
              <a:pathLst>
                <a:path w="5943600" h="21590">
                  <a:moveTo>
                    <a:pt x="5943600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5943600" y="21590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857365" y="1048766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4704" y="1048765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5">
                  <a:moveTo>
                    <a:pt x="3048" y="3048"/>
                  </a:moveTo>
                  <a:lnTo>
                    <a:pt x="0" y="3048"/>
                  </a:lnTo>
                  <a:lnTo>
                    <a:pt x="0" y="18288"/>
                  </a:lnTo>
                  <a:lnTo>
                    <a:pt x="3048" y="18288"/>
                  </a:lnTo>
                  <a:lnTo>
                    <a:pt x="3048" y="3048"/>
                  </a:lnTo>
                  <a:close/>
                </a:path>
                <a:path w="5946140" h="18415">
                  <a:moveTo>
                    <a:pt x="5945695" y="0"/>
                  </a:moveTo>
                  <a:lnTo>
                    <a:pt x="5942660" y="0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857365" y="1051814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40">
                  <a:moveTo>
                    <a:pt x="3047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3047" y="15240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914704" y="1067054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14704" y="1067053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914400" y="5538470"/>
            <a:ext cx="5946140" cy="22860"/>
            <a:chOff x="914400" y="5538470"/>
            <a:chExt cx="5946140" cy="22860"/>
          </a:xfrm>
        </p:grpSpPr>
        <p:sp>
          <p:nvSpPr>
            <p:cNvPr id="10" name="object 10" descr=""/>
            <p:cNvSpPr/>
            <p:nvPr/>
          </p:nvSpPr>
          <p:spPr>
            <a:xfrm>
              <a:off x="914400" y="5538469"/>
              <a:ext cx="5943600" cy="20955"/>
            </a:xfrm>
            <a:custGeom>
              <a:avLst/>
              <a:gdLst/>
              <a:ahLst/>
              <a:cxnLst/>
              <a:rect l="l" t="t" r="r" b="b"/>
              <a:pathLst>
                <a:path w="5943600" h="20954">
                  <a:moveTo>
                    <a:pt x="5943600" y="0"/>
                  </a:moveTo>
                  <a:lnTo>
                    <a:pt x="0" y="0"/>
                  </a:lnTo>
                  <a:lnTo>
                    <a:pt x="0" y="20955"/>
                  </a:lnTo>
                  <a:lnTo>
                    <a:pt x="5943600" y="20955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857365" y="5539740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14704" y="5539752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4">
                  <a:moveTo>
                    <a:pt x="3048" y="3035"/>
                  </a:moveTo>
                  <a:lnTo>
                    <a:pt x="0" y="3035"/>
                  </a:lnTo>
                  <a:lnTo>
                    <a:pt x="0" y="18275"/>
                  </a:lnTo>
                  <a:lnTo>
                    <a:pt x="3048" y="18275"/>
                  </a:lnTo>
                  <a:lnTo>
                    <a:pt x="3048" y="3035"/>
                  </a:lnTo>
                  <a:close/>
                </a:path>
                <a:path w="5946140" h="18414">
                  <a:moveTo>
                    <a:pt x="5945695" y="0"/>
                  </a:moveTo>
                  <a:lnTo>
                    <a:pt x="5942660" y="0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857365" y="5542788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3047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047" y="15239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14704" y="5558028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14704" y="5558040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902004" y="1212850"/>
            <a:ext cx="5961380" cy="7553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Benefits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of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ACH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Payments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Businesses</a:t>
            </a:r>
            <a:endParaRPr sz="1200">
              <a:latin typeface="Calibri"/>
              <a:cs typeface="Calibri"/>
            </a:endParaRPr>
          </a:p>
          <a:p>
            <a:pPr marL="469900" marR="27940" indent="-229235">
              <a:lnSpc>
                <a:spcPct val="117900"/>
              </a:lnSpc>
              <a:spcBef>
                <a:spcPts val="80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Lower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Transaction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Fees: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One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most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significant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pros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cons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the </a:t>
            </a:r>
            <a:r>
              <a:rPr dirty="0" sz="1200">
                <a:latin typeface="Calibri"/>
                <a:cs typeface="Calibri"/>
              </a:rPr>
              <a:t>cost.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generally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have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much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lower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processing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fees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than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card </a:t>
            </a:r>
            <a:r>
              <a:rPr dirty="0" sz="1200" spc="-10">
                <a:latin typeface="Calibri"/>
                <a:cs typeface="Calibri"/>
              </a:rPr>
              <a:t>payments.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fees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vary,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often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have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fees </a:t>
            </a:r>
            <a:r>
              <a:rPr dirty="0" sz="1200">
                <a:latin typeface="Calibri"/>
                <a:cs typeface="Calibri"/>
              </a:rPr>
              <a:t>ranging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from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1.5%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3.5%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per</a:t>
            </a:r>
            <a:r>
              <a:rPr dirty="0" sz="1200" spc="-10">
                <a:latin typeface="Calibri"/>
                <a:cs typeface="Calibri"/>
              </a:rPr>
              <a:t> transaction.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contrast,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tend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have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fixed fees,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typically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lower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than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those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charged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networks.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Fewer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Chargebacks: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 less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likely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 </a:t>
            </a:r>
            <a:r>
              <a:rPr dirty="0" sz="1200" spc="-10">
                <a:latin typeface="Calibri"/>
                <a:cs typeface="Calibri"/>
              </a:rPr>
              <a:t>reversed</a:t>
            </a:r>
            <a:endParaRPr sz="1200">
              <a:latin typeface="Calibri"/>
              <a:cs typeface="Calibri"/>
            </a:endParaRPr>
          </a:p>
          <a:p>
            <a:pPr marL="469900" marR="114300">
              <a:lnSpc>
                <a:spcPct val="117800"/>
              </a:lnSpc>
              <a:spcBef>
                <a:spcPts val="5"/>
              </a:spcBef>
            </a:pPr>
            <a:r>
              <a:rPr dirty="0" sz="1200" spc="-10">
                <a:latin typeface="Calibri"/>
                <a:cs typeface="Calibri"/>
              </a:rPr>
              <a:t>compared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Chargebacks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major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issue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cards, </a:t>
            </a:r>
            <a:r>
              <a:rPr dirty="0" sz="1200">
                <a:latin typeface="Calibri"/>
                <a:cs typeface="Calibri"/>
              </a:rPr>
              <a:t>where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customers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dispute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transaction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reverse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it.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65">
                <a:latin typeface="Calibri"/>
                <a:cs typeface="Calibri"/>
              </a:rPr>
              <a:t>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protect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against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this,</a:t>
            </a:r>
            <a:r>
              <a:rPr dirty="0" sz="1200" spc="-20">
                <a:latin typeface="Calibri"/>
                <a:cs typeface="Calibri"/>
              </a:rPr>
              <a:t> many </a:t>
            </a:r>
            <a:r>
              <a:rPr dirty="0" sz="1200" spc="-10">
                <a:latin typeface="Calibri"/>
                <a:cs typeface="Calibri"/>
              </a:rPr>
              <a:t>companies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use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chargeback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management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service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chargebacks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representment</a:t>
            </a:r>
            <a:r>
              <a:rPr dirty="0" sz="1200" spc="-10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solutions.</a:t>
            </a:r>
            <a:endParaRPr sz="1200">
              <a:latin typeface="Calibri"/>
              <a:cs typeface="Calibri"/>
            </a:endParaRPr>
          </a:p>
          <a:p>
            <a:pPr marL="469900" marR="5080" indent="-229235">
              <a:lnSpc>
                <a:spcPct val="117500"/>
              </a:lnSpc>
              <a:spcBef>
                <a:spcPts val="80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10" b="1">
                <a:latin typeface="Calibri"/>
                <a:cs typeface="Calibri"/>
              </a:rPr>
              <a:t>Recurring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Payment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Efficiency: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credit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recurring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shows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that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ACH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better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option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 </a:t>
            </a:r>
            <a:r>
              <a:rPr dirty="0" sz="1200">
                <a:latin typeface="Calibri"/>
                <a:cs typeface="Calibri"/>
              </a:rPr>
              <a:t>that</a:t>
            </a:r>
            <a:r>
              <a:rPr dirty="0" sz="1200" spc="-10">
                <a:latin typeface="Calibri"/>
                <a:cs typeface="Calibri"/>
              </a:rPr>
              <a:t> offer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subscription-</a:t>
            </a:r>
            <a:r>
              <a:rPr dirty="0" sz="1200">
                <a:latin typeface="Calibri"/>
                <a:cs typeface="Calibri"/>
              </a:rPr>
              <a:t>based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services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or </a:t>
            </a:r>
            <a:r>
              <a:rPr dirty="0" sz="1200">
                <a:latin typeface="Calibri"/>
                <a:cs typeface="Calibri"/>
              </a:rPr>
              <a:t>recurring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billing.</a:t>
            </a:r>
            <a:endParaRPr sz="1200">
              <a:latin typeface="Calibri"/>
              <a:cs typeface="Calibri"/>
            </a:endParaRPr>
          </a:p>
          <a:p>
            <a:pPr marL="469900" marR="155575" indent="-229235">
              <a:lnSpc>
                <a:spcPct val="118300"/>
              </a:lnSpc>
              <a:spcBef>
                <a:spcPts val="79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25" b="1">
                <a:latin typeface="Calibri"/>
                <a:cs typeface="Calibri"/>
              </a:rPr>
              <a:t>Cost-</a:t>
            </a:r>
            <a:r>
              <a:rPr dirty="0" sz="1200" spc="-10" b="1">
                <a:latin typeface="Calibri"/>
                <a:cs typeface="Calibri"/>
              </a:rPr>
              <a:t>Effective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Small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Businesses:</a:t>
            </a:r>
            <a:r>
              <a:rPr dirty="0" sz="1200" spc="-5" b="1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Affordable</a:t>
            </a:r>
            <a:r>
              <a:rPr dirty="0" sz="1200">
                <a:latin typeface="Calibri"/>
                <a:cs typeface="Calibri"/>
              </a:rPr>
              <a:t> payment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can </a:t>
            </a:r>
            <a:r>
              <a:rPr dirty="0" sz="1200">
                <a:latin typeface="Calibri"/>
                <a:cs typeface="Calibri"/>
              </a:rPr>
              <a:t>be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found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ACH,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making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more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attractive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than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some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retail</a:t>
            </a:r>
            <a:r>
              <a:rPr dirty="0" u="sng" sz="1200" spc="-4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credit</a:t>
            </a:r>
            <a:r>
              <a:rPr dirty="0" u="sng" sz="1200" spc="-2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card</a:t>
            </a:r>
            <a:r>
              <a:rPr dirty="0" u="sng" sz="1200" spc="-3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processing</a:t>
            </a:r>
            <a:r>
              <a:rPr dirty="0" sz="1200" spc="-10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services</a:t>
            </a:r>
            <a:r>
              <a:rPr dirty="0" sz="1200" spc="-1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30"/>
              </a:spcBef>
              <a:buFont typeface="Symbol"/>
              <a:buChar char=""/>
            </a:pPr>
            <a:endParaRPr sz="1200">
              <a:latin typeface="Calibri"/>
              <a:cs typeface="Calibri"/>
            </a:endParaRPr>
          </a:p>
          <a:p>
            <a:pPr marL="12700" marR="4159250">
              <a:lnSpc>
                <a:spcPct val="173300"/>
              </a:lnSpc>
              <a:spcBef>
                <a:spcPts val="5"/>
              </a:spcBef>
            </a:pPr>
            <a:r>
              <a:rPr dirty="0" sz="1200" b="1">
                <a:latin typeface="Calibri"/>
                <a:cs typeface="Calibri"/>
              </a:rPr>
              <a:t>ACH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Pros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and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20" b="1">
                <a:latin typeface="Calibri"/>
                <a:cs typeface="Calibri"/>
              </a:rPr>
              <a:t>Cons </a:t>
            </a:r>
            <a:r>
              <a:rPr dirty="0" sz="1200" spc="-10" b="1">
                <a:latin typeface="Calibri"/>
                <a:cs typeface="Calibri"/>
              </a:rPr>
              <a:t>Pros: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Lower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fees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10">
                <a:latin typeface="Calibri"/>
                <a:cs typeface="Calibri"/>
              </a:rPr>
              <a:t>Better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recurring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Reduced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risk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chargebacks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10">
                <a:latin typeface="Calibri"/>
                <a:cs typeface="Calibri"/>
              </a:rPr>
              <a:t>Secure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reliable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transactions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1200" spc="-20" b="1">
                <a:latin typeface="Calibri"/>
                <a:cs typeface="Calibri"/>
              </a:rPr>
              <a:t>Cons: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Longer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times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(1–3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days)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Not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widely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accepted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all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merchants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10">
                <a:latin typeface="Calibri"/>
                <a:cs typeface="Calibri"/>
              </a:rPr>
              <a:t> consumers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Limited</a:t>
            </a:r>
            <a:r>
              <a:rPr dirty="0" sz="1200" spc="-10">
                <a:latin typeface="Calibri"/>
                <a:cs typeface="Calibri"/>
              </a:rPr>
              <a:t> international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use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compared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cards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914400" y="9025255"/>
            <a:ext cx="5946140" cy="24130"/>
            <a:chOff x="914400" y="9025255"/>
            <a:chExt cx="5946140" cy="24130"/>
          </a:xfrm>
        </p:grpSpPr>
        <p:sp>
          <p:nvSpPr>
            <p:cNvPr id="18" name="object 18" descr=""/>
            <p:cNvSpPr/>
            <p:nvPr/>
          </p:nvSpPr>
          <p:spPr>
            <a:xfrm>
              <a:off x="914400" y="9025255"/>
              <a:ext cx="5943600" cy="20955"/>
            </a:xfrm>
            <a:custGeom>
              <a:avLst/>
              <a:gdLst/>
              <a:ahLst/>
              <a:cxnLst/>
              <a:rect l="l" t="t" r="r" b="b"/>
              <a:pathLst>
                <a:path w="5943600" h="20954">
                  <a:moveTo>
                    <a:pt x="5943600" y="0"/>
                  </a:moveTo>
                  <a:lnTo>
                    <a:pt x="0" y="0"/>
                  </a:lnTo>
                  <a:lnTo>
                    <a:pt x="0" y="20955"/>
                  </a:lnTo>
                  <a:lnTo>
                    <a:pt x="5943600" y="20955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857365" y="9027871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14704" y="9027884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5">
                  <a:moveTo>
                    <a:pt x="3048" y="3035"/>
                  </a:moveTo>
                  <a:lnTo>
                    <a:pt x="0" y="3035"/>
                  </a:lnTo>
                  <a:lnTo>
                    <a:pt x="0" y="18275"/>
                  </a:lnTo>
                  <a:lnTo>
                    <a:pt x="3048" y="18275"/>
                  </a:lnTo>
                  <a:lnTo>
                    <a:pt x="3048" y="3035"/>
                  </a:lnTo>
                  <a:close/>
                </a:path>
                <a:path w="5946140" h="18415">
                  <a:moveTo>
                    <a:pt x="5945695" y="0"/>
                  </a:moveTo>
                  <a:lnTo>
                    <a:pt x="5942660" y="0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857365" y="9030919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40">
                  <a:moveTo>
                    <a:pt x="3047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3047" y="15240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14704" y="9046159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914704" y="9046172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14400" y="2761614"/>
            <a:ext cx="5946140" cy="22225"/>
            <a:chOff x="914400" y="2761614"/>
            <a:chExt cx="5946140" cy="22225"/>
          </a:xfrm>
        </p:grpSpPr>
        <p:sp>
          <p:nvSpPr>
            <p:cNvPr id="3" name="object 3" descr=""/>
            <p:cNvSpPr/>
            <p:nvPr/>
          </p:nvSpPr>
          <p:spPr>
            <a:xfrm>
              <a:off x="914400" y="2761614"/>
              <a:ext cx="5943600" cy="20955"/>
            </a:xfrm>
            <a:custGeom>
              <a:avLst/>
              <a:gdLst/>
              <a:ahLst/>
              <a:cxnLst/>
              <a:rect l="l" t="t" r="r" b="b"/>
              <a:pathLst>
                <a:path w="5943600" h="20955">
                  <a:moveTo>
                    <a:pt x="5943600" y="0"/>
                  </a:moveTo>
                  <a:lnTo>
                    <a:pt x="0" y="0"/>
                  </a:lnTo>
                  <a:lnTo>
                    <a:pt x="0" y="20955"/>
                  </a:lnTo>
                  <a:lnTo>
                    <a:pt x="5943600" y="20955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857365" y="2762377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4704" y="2762389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4">
                  <a:moveTo>
                    <a:pt x="3048" y="3035"/>
                  </a:moveTo>
                  <a:lnTo>
                    <a:pt x="0" y="3035"/>
                  </a:lnTo>
                  <a:lnTo>
                    <a:pt x="0" y="18275"/>
                  </a:lnTo>
                  <a:lnTo>
                    <a:pt x="3048" y="18275"/>
                  </a:lnTo>
                  <a:lnTo>
                    <a:pt x="3048" y="3035"/>
                  </a:lnTo>
                  <a:close/>
                </a:path>
                <a:path w="5946140" h="18414">
                  <a:moveTo>
                    <a:pt x="5945695" y="0"/>
                  </a:moveTo>
                  <a:lnTo>
                    <a:pt x="5942660" y="0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857365" y="2765424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3047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3047" y="15240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914704" y="2780664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14704" y="2780664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914400" y="4992370"/>
            <a:ext cx="5946140" cy="23495"/>
            <a:chOff x="914400" y="4992370"/>
            <a:chExt cx="5946140" cy="23495"/>
          </a:xfrm>
        </p:grpSpPr>
        <p:sp>
          <p:nvSpPr>
            <p:cNvPr id="10" name="object 10" descr=""/>
            <p:cNvSpPr/>
            <p:nvPr/>
          </p:nvSpPr>
          <p:spPr>
            <a:xfrm>
              <a:off x="914400" y="4992369"/>
              <a:ext cx="5943600" cy="21590"/>
            </a:xfrm>
            <a:custGeom>
              <a:avLst/>
              <a:gdLst/>
              <a:ahLst/>
              <a:cxnLst/>
              <a:rect l="l" t="t" r="r" b="b"/>
              <a:pathLst>
                <a:path w="5943600" h="21589">
                  <a:moveTo>
                    <a:pt x="5943600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5943600" y="21590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857365" y="4994147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14704" y="4994147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4">
                  <a:moveTo>
                    <a:pt x="3048" y="3048"/>
                  </a:moveTo>
                  <a:lnTo>
                    <a:pt x="0" y="3048"/>
                  </a:lnTo>
                  <a:lnTo>
                    <a:pt x="0" y="18288"/>
                  </a:lnTo>
                  <a:lnTo>
                    <a:pt x="3048" y="18288"/>
                  </a:lnTo>
                  <a:lnTo>
                    <a:pt x="3048" y="3048"/>
                  </a:lnTo>
                  <a:close/>
                </a:path>
                <a:path w="5946140" h="18414">
                  <a:moveTo>
                    <a:pt x="5945695" y="0"/>
                  </a:moveTo>
                  <a:lnTo>
                    <a:pt x="5942660" y="0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857365" y="4997196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3047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047" y="15239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14704" y="5012435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14704" y="5012435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902004" y="895857"/>
            <a:ext cx="5910580" cy="7641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Credit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Payments</a:t>
            </a:r>
            <a:r>
              <a:rPr dirty="0" sz="1200" spc="-5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Businesses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18000"/>
              </a:lnSpc>
              <a:spcBef>
                <a:spcPts val="795"/>
              </a:spcBef>
            </a:pP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widely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recognized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accepted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consumers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globally.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provide </a:t>
            </a:r>
            <a:r>
              <a:rPr dirty="0" sz="1200">
                <a:latin typeface="Calibri"/>
                <a:cs typeface="Calibri"/>
              </a:rPr>
              <a:t>fast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transactions,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allowing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receive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immediately.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However,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card </a:t>
            </a:r>
            <a:r>
              <a:rPr dirty="0" sz="1200" spc="-10">
                <a:latin typeface="Calibri"/>
                <a:cs typeface="Calibri"/>
              </a:rPr>
              <a:t>processing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comes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higher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costs.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Companies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often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research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best</a:t>
            </a:r>
            <a:r>
              <a:rPr dirty="0" u="sng" sz="1200" spc="-4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online</a:t>
            </a:r>
            <a:r>
              <a:rPr dirty="0" u="sng" sz="1200" spc="-4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credit</a:t>
            </a:r>
            <a:r>
              <a:rPr dirty="0" u="sng" sz="1200" spc="-4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spc="-2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card</a:t>
            </a:r>
            <a:r>
              <a:rPr dirty="0" sz="1200" spc="-20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processing</a:t>
            </a:r>
            <a:r>
              <a:rPr dirty="0" sz="1200" spc="-15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solutions,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best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credit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card</a:t>
            </a:r>
            <a:r>
              <a:rPr dirty="0" u="sng" sz="1200" spc="-2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payment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processing</a:t>
            </a:r>
            <a:r>
              <a:rPr dirty="0" u="sng" sz="1200" spc="-2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for</a:t>
            </a:r>
            <a:r>
              <a:rPr dirty="0" u="sng" sz="1200" spc="-2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small</a:t>
            </a:r>
            <a:r>
              <a:rPr dirty="0" u="sng" sz="1200" spc="-3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business</a:t>
            </a:r>
            <a:r>
              <a:rPr dirty="0" u="sng" sz="12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,</a:t>
            </a:r>
            <a:r>
              <a:rPr dirty="0" sz="1200" spc="-35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even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mobile</a:t>
            </a:r>
            <a:r>
              <a:rPr dirty="0" sz="1200" spc="-10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credit</a:t>
            </a:r>
            <a:r>
              <a:rPr dirty="0" u="sng" sz="1200" spc="-4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card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processing</a:t>
            </a:r>
            <a:r>
              <a:rPr dirty="0" sz="1200" spc="-15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find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right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fit.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Some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also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look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no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fee</a:t>
            </a:r>
            <a:r>
              <a:rPr dirty="0" u="sng" sz="1200" spc="-4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credit</a:t>
            </a:r>
            <a:r>
              <a:rPr dirty="0" u="sng" sz="1200" spc="-4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card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processing</a:t>
            </a:r>
            <a:r>
              <a:rPr dirty="0" sz="1200" spc="-15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or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Zero</a:t>
            </a:r>
            <a:r>
              <a:rPr dirty="0" u="sng" sz="1200" spc="-4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Cost</a:t>
            </a:r>
            <a:r>
              <a:rPr dirty="0" u="sng" sz="1200" spc="-6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Credit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Card</a:t>
            </a:r>
            <a:r>
              <a:rPr dirty="0" u="sng" sz="1200" spc="-4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Processing</a:t>
            </a:r>
            <a:r>
              <a:rPr dirty="0" sz="1200" spc="-30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models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reduce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overhead.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2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Calibri"/>
                <a:cs typeface="Calibri"/>
              </a:rPr>
              <a:t>Credit</a:t>
            </a:r>
            <a:r>
              <a:rPr dirty="0" sz="1200" spc="-5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6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Processing</a:t>
            </a:r>
            <a:r>
              <a:rPr dirty="0" sz="1200" spc="-6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Comparison</a:t>
            </a:r>
            <a:endParaRPr sz="1200">
              <a:latin typeface="Calibri"/>
              <a:cs typeface="Calibri"/>
            </a:endParaRPr>
          </a:p>
          <a:p>
            <a:pPr marL="469900" marR="181610" indent="-229235">
              <a:lnSpc>
                <a:spcPct val="116700"/>
              </a:lnSpc>
              <a:spcBef>
                <a:spcPts val="81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10" b="1">
                <a:latin typeface="Calibri"/>
                <a:cs typeface="Calibri"/>
              </a:rPr>
              <a:t>Faster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Processing: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Unlike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ACH,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typically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processed </a:t>
            </a:r>
            <a:r>
              <a:rPr dirty="0" sz="1200">
                <a:latin typeface="Calibri"/>
                <a:cs typeface="Calibri"/>
              </a:rPr>
              <a:t>much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faster.</a:t>
            </a:r>
            <a:endParaRPr sz="1200">
              <a:latin typeface="Calibri"/>
              <a:cs typeface="Calibri"/>
            </a:endParaRPr>
          </a:p>
          <a:p>
            <a:pPr marL="469900" marR="14604" indent="-229235">
              <a:lnSpc>
                <a:spcPct val="118300"/>
              </a:lnSpc>
              <a:spcBef>
                <a:spcPts val="79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Higher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Fees: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One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primary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downsides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fees.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this </a:t>
            </a:r>
            <a:r>
              <a:rPr dirty="0" sz="1200" spc="-10">
                <a:latin typeface="Calibri"/>
                <a:cs typeface="Calibri"/>
              </a:rPr>
              <a:t>reason,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many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owners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perform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payment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processing</a:t>
            </a:r>
            <a:r>
              <a:rPr dirty="0" u="sng" sz="1200" spc="-2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analysis</a:t>
            </a:r>
            <a:r>
              <a:rPr dirty="0" sz="1200" spc="-5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identify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cost- </a:t>
            </a:r>
            <a:r>
              <a:rPr dirty="0" sz="1200">
                <a:latin typeface="Calibri"/>
                <a:cs typeface="Calibri"/>
              </a:rPr>
              <a:t>saving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opportunities.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More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Fraud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Protection: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offer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robust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fraud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protection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services.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35"/>
              </a:spcBef>
              <a:buFont typeface="Symbol"/>
              <a:buChar char=""/>
            </a:pPr>
            <a:endParaRPr sz="1200">
              <a:latin typeface="Calibri"/>
              <a:cs typeface="Calibri"/>
            </a:endParaRPr>
          </a:p>
          <a:p>
            <a:pPr marL="12700" marR="3669665">
              <a:lnSpc>
                <a:spcPct val="173300"/>
              </a:lnSpc>
            </a:pPr>
            <a:r>
              <a:rPr dirty="0" sz="1200" b="1">
                <a:latin typeface="Calibri"/>
                <a:cs typeface="Calibri"/>
              </a:rPr>
              <a:t>Credit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</a:t>
            </a:r>
            <a:r>
              <a:rPr dirty="0" sz="1200" spc="-5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Pros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and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spc="-20" b="1">
                <a:latin typeface="Calibri"/>
                <a:cs typeface="Calibri"/>
              </a:rPr>
              <a:t>Cons </a:t>
            </a:r>
            <a:r>
              <a:rPr dirty="0" sz="1200" spc="-10" b="1">
                <a:latin typeface="Calibri"/>
                <a:cs typeface="Calibri"/>
              </a:rPr>
              <a:t>Pros: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Fast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Highly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recognized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accepted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10">
                <a:latin typeface="Calibri"/>
                <a:cs typeface="Calibri"/>
              </a:rPr>
              <a:t>Robust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fraud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protection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Ideal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both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in-person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online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sales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1200" spc="-20" b="1">
                <a:latin typeface="Calibri"/>
                <a:cs typeface="Calibri"/>
              </a:rPr>
              <a:t>Cons: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High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transaction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fees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10">
                <a:latin typeface="Calibri"/>
                <a:cs typeface="Calibri"/>
              </a:rPr>
              <a:t>Potential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chargebacks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Not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always</a:t>
            </a:r>
            <a:r>
              <a:rPr dirty="0" sz="1200" spc="-25">
                <a:latin typeface="Calibri"/>
                <a:cs typeface="Calibri"/>
              </a:rPr>
              <a:t> cost-</a:t>
            </a:r>
            <a:r>
              <a:rPr dirty="0" sz="1200" spc="-10">
                <a:latin typeface="Calibri"/>
                <a:cs typeface="Calibri"/>
              </a:rPr>
              <a:t>effective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recurring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May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have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monthly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annual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fees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914400" y="8796655"/>
            <a:ext cx="5946140" cy="24130"/>
            <a:chOff x="914400" y="8796655"/>
            <a:chExt cx="5946140" cy="24130"/>
          </a:xfrm>
        </p:grpSpPr>
        <p:sp>
          <p:nvSpPr>
            <p:cNvPr id="18" name="object 18" descr=""/>
            <p:cNvSpPr/>
            <p:nvPr/>
          </p:nvSpPr>
          <p:spPr>
            <a:xfrm>
              <a:off x="914400" y="8796655"/>
              <a:ext cx="5943600" cy="20955"/>
            </a:xfrm>
            <a:custGeom>
              <a:avLst/>
              <a:gdLst/>
              <a:ahLst/>
              <a:cxnLst/>
              <a:rect l="l" t="t" r="r" b="b"/>
              <a:pathLst>
                <a:path w="5943600" h="20954">
                  <a:moveTo>
                    <a:pt x="5943600" y="0"/>
                  </a:moveTo>
                  <a:lnTo>
                    <a:pt x="0" y="0"/>
                  </a:lnTo>
                  <a:lnTo>
                    <a:pt x="0" y="20955"/>
                  </a:lnTo>
                  <a:lnTo>
                    <a:pt x="5943600" y="20955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857365" y="8798966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14704" y="8798979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5">
                  <a:moveTo>
                    <a:pt x="3048" y="3035"/>
                  </a:moveTo>
                  <a:lnTo>
                    <a:pt x="0" y="3035"/>
                  </a:lnTo>
                  <a:lnTo>
                    <a:pt x="0" y="18275"/>
                  </a:lnTo>
                  <a:lnTo>
                    <a:pt x="3048" y="18275"/>
                  </a:lnTo>
                  <a:lnTo>
                    <a:pt x="3048" y="3035"/>
                  </a:lnTo>
                  <a:close/>
                </a:path>
                <a:path w="5946140" h="18415">
                  <a:moveTo>
                    <a:pt x="5945695" y="0"/>
                  </a:moveTo>
                  <a:lnTo>
                    <a:pt x="5942660" y="0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857365" y="8802014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40">
                  <a:moveTo>
                    <a:pt x="3047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3047" y="15240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14704" y="8817254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914704" y="8817267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14400" y="4029709"/>
            <a:ext cx="5946140" cy="22860"/>
            <a:chOff x="914400" y="4029709"/>
            <a:chExt cx="5946140" cy="22860"/>
          </a:xfrm>
        </p:grpSpPr>
        <p:sp>
          <p:nvSpPr>
            <p:cNvPr id="3" name="object 3" descr=""/>
            <p:cNvSpPr/>
            <p:nvPr/>
          </p:nvSpPr>
          <p:spPr>
            <a:xfrm>
              <a:off x="914400" y="4029709"/>
              <a:ext cx="5943600" cy="20955"/>
            </a:xfrm>
            <a:custGeom>
              <a:avLst/>
              <a:gdLst/>
              <a:ahLst/>
              <a:cxnLst/>
              <a:rect l="l" t="t" r="r" b="b"/>
              <a:pathLst>
                <a:path w="5943600" h="20954">
                  <a:moveTo>
                    <a:pt x="5943600" y="0"/>
                  </a:moveTo>
                  <a:lnTo>
                    <a:pt x="0" y="0"/>
                  </a:lnTo>
                  <a:lnTo>
                    <a:pt x="0" y="20955"/>
                  </a:lnTo>
                  <a:lnTo>
                    <a:pt x="5943600" y="20955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857365" y="4030725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4704" y="4030738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4">
                  <a:moveTo>
                    <a:pt x="3048" y="3035"/>
                  </a:moveTo>
                  <a:lnTo>
                    <a:pt x="0" y="3035"/>
                  </a:lnTo>
                  <a:lnTo>
                    <a:pt x="0" y="18275"/>
                  </a:lnTo>
                  <a:lnTo>
                    <a:pt x="3048" y="18275"/>
                  </a:lnTo>
                  <a:lnTo>
                    <a:pt x="3048" y="3035"/>
                  </a:lnTo>
                  <a:close/>
                </a:path>
                <a:path w="5946140" h="18414">
                  <a:moveTo>
                    <a:pt x="5945695" y="0"/>
                  </a:moveTo>
                  <a:lnTo>
                    <a:pt x="5942660" y="0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857365" y="4033773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3047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047" y="15239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914704" y="4049013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14704" y="4049026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914400" y="6995159"/>
            <a:ext cx="5946140" cy="23495"/>
            <a:chOff x="914400" y="6995159"/>
            <a:chExt cx="5946140" cy="23495"/>
          </a:xfrm>
        </p:grpSpPr>
        <p:sp>
          <p:nvSpPr>
            <p:cNvPr id="10" name="object 10" descr=""/>
            <p:cNvSpPr/>
            <p:nvPr/>
          </p:nvSpPr>
          <p:spPr>
            <a:xfrm>
              <a:off x="914400" y="6995159"/>
              <a:ext cx="5943600" cy="21590"/>
            </a:xfrm>
            <a:custGeom>
              <a:avLst/>
              <a:gdLst/>
              <a:ahLst/>
              <a:cxnLst/>
              <a:rect l="l" t="t" r="r" b="b"/>
              <a:pathLst>
                <a:path w="5943600" h="21590">
                  <a:moveTo>
                    <a:pt x="5943600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5943600" y="21590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857365" y="6997318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14704" y="6997331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5">
                  <a:moveTo>
                    <a:pt x="3048" y="3035"/>
                  </a:moveTo>
                  <a:lnTo>
                    <a:pt x="0" y="3035"/>
                  </a:lnTo>
                  <a:lnTo>
                    <a:pt x="0" y="18275"/>
                  </a:lnTo>
                  <a:lnTo>
                    <a:pt x="3048" y="18275"/>
                  </a:lnTo>
                  <a:lnTo>
                    <a:pt x="3048" y="3035"/>
                  </a:lnTo>
                  <a:close/>
                </a:path>
                <a:path w="5946140" h="18415">
                  <a:moveTo>
                    <a:pt x="5945695" y="0"/>
                  </a:moveTo>
                  <a:lnTo>
                    <a:pt x="5942660" y="0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857365" y="7000366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40">
                  <a:moveTo>
                    <a:pt x="3047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047" y="15239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14704" y="7015606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14704" y="7015619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902004" y="895857"/>
            <a:ext cx="5915660" cy="7653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Differences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Between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ACH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and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Credit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Payments</a:t>
            </a:r>
            <a:endParaRPr sz="1200">
              <a:latin typeface="Calibri"/>
              <a:cs typeface="Calibri"/>
            </a:endParaRPr>
          </a:p>
          <a:p>
            <a:pPr marL="469900" marR="5080" indent="-229235">
              <a:lnSpc>
                <a:spcPct val="118500"/>
              </a:lnSpc>
              <a:spcBef>
                <a:spcPts val="79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Processing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Speed: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generally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processed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real-</a:t>
            </a:r>
            <a:r>
              <a:rPr dirty="0" sz="1200">
                <a:latin typeface="Calibri"/>
                <a:cs typeface="Calibri"/>
              </a:rPr>
              <a:t>time,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while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ACH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take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1–3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days.</a:t>
            </a:r>
            <a:endParaRPr sz="1200">
              <a:latin typeface="Calibri"/>
              <a:cs typeface="Calibri"/>
            </a:endParaRPr>
          </a:p>
          <a:p>
            <a:pPr marL="469900" marR="548640" indent="-229235">
              <a:lnSpc>
                <a:spcPct val="116700"/>
              </a:lnSpc>
              <a:spcBef>
                <a:spcPts val="81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Fees: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higher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processing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fees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compared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ACH </a:t>
            </a:r>
            <a:r>
              <a:rPr dirty="0" sz="1200" spc="-10">
                <a:latin typeface="Calibri"/>
                <a:cs typeface="Calibri"/>
              </a:rPr>
              <a:t>payments,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which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usually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more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cost-</a:t>
            </a:r>
            <a:r>
              <a:rPr dirty="0" sz="1200" spc="-10">
                <a:latin typeface="Calibri"/>
                <a:cs typeface="Calibri"/>
              </a:rPr>
              <a:t>effective.</a:t>
            </a:r>
            <a:endParaRPr sz="1200">
              <a:latin typeface="Calibri"/>
              <a:cs typeface="Calibri"/>
            </a:endParaRPr>
          </a:p>
          <a:p>
            <a:pPr marL="469900" marR="259079" indent="-229235">
              <a:lnSpc>
                <a:spcPct val="118500"/>
              </a:lnSpc>
              <a:spcBef>
                <a:spcPts val="79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Security: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Both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secure,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offer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more </a:t>
            </a:r>
            <a:r>
              <a:rPr dirty="0" sz="1200" spc="-10">
                <a:latin typeface="Calibri"/>
                <a:cs typeface="Calibri"/>
              </a:rPr>
              <a:t>immediate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fraud</a:t>
            </a:r>
            <a:r>
              <a:rPr dirty="0" sz="1200" spc="-10">
                <a:latin typeface="Calibri"/>
                <a:cs typeface="Calibri"/>
              </a:rPr>
              <a:t> protection.</a:t>
            </a:r>
            <a:endParaRPr sz="1200">
              <a:latin typeface="Calibri"/>
              <a:cs typeface="Calibri"/>
            </a:endParaRPr>
          </a:p>
          <a:p>
            <a:pPr marL="469900" marR="40640" indent="-229235">
              <a:lnSpc>
                <a:spcPct val="118300"/>
              </a:lnSpc>
              <a:spcBef>
                <a:spcPts val="79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</a:rPr>
              <a:t>Acceptance: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more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widely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accepted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across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globe,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whereas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may </a:t>
            </a:r>
            <a:r>
              <a:rPr dirty="0" sz="1200">
                <a:latin typeface="Calibri"/>
                <a:cs typeface="Calibri"/>
              </a:rPr>
              <a:t>not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accepted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all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merchants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across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international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borders.</a:t>
            </a:r>
            <a:endParaRPr sz="1200">
              <a:latin typeface="Calibri"/>
              <a:cs typeface="Calibri"/>
            </a:endParaRPr>
          </a:p>
          <a:p>
            <a:pPr marL="469900" marR="186055" indent="-229235">
              <a:lnSpc>
                <a:spcPct val="118500"/>
              </a:lnSpc>
              <a:spcBef>
                <a:spcPts val="79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10" b="1">
                <a:latin typeface="Calibri"/>
                <a:cs typeface="Calibri"/>
              </a:rPr>
              <a:t>Recurring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Billing: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recurring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typically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more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reliable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cost- effective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option.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2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Calibri"/>
                <a:cs typeface="Calibri"/>
              </a:rPr>
              <a:t>How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to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Accept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ACH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Payments</a:t>
            </a:r>
            <a:endParaRPr sz="1200">
              <a:latin typeface="Calibri"/>
              <a:cs typeface="Calibri"/>
            </a:endParaRPr>
          </a:p>
          <a:p>
            <a:pPr marL="469900" marR="122555" indent="-229235">
              <a:lnSpc>
                <a:spcPct val="116799"/>
              </a:lnSpc>
              <a:spcBef>
                <a:spcPts val="810"/>
              </a:spcBef>
              <a:buAutoNum type="arabicPeriod"/>
              <a:tabLst>
                <a:tab pos="469900" algn="l"/>
              </a:tabLst>
            </a:pPr>
            <a:r>
              <a:rPr dirty="0" sz="1200">
                <a:latin typeface="Calibri"/>
                <a:cs typeface="Calibri"/>
              </a:rPr>
              <a:t>Choose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Processor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(some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work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alongside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retail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credit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processing services</a:t>
            </a:r>
            <a:r>
              <a:rPr dirty="0" sz="1200" spc="-10">
                <a:latin typeface="Calibri"/>
                <a:cs typeface="Calibri"/>
              </a:rPr>
              <a:t>).</a:t>
            </a:r>
            <a:endParaRPr sz="1200">
              <a:latin typeface="Calibri"/>
              <a:cs typeface="Calibri"/>
            </a:endParaRPr>
          </a:p>
          <a:p>
            <a:pPr marL="471170" indent="-229870">
              <a:lnSpc>
                <a:spcPct val="100000"/>
              </a:lnSpc>
              <a:spcBef>
                <a:spcPts val="1060"/>
              </a:spcBef>
              <a:buAutoNum type="arabicPeriod"/>
              <a:tabLst>
                <a:tab pos="471170" algn="l"/>
              </a:tabLst>
            </a:pPr>
            <a:r>
              <a:rPr dirty="0" sz="1200" spc="-10">
                <a:latin typeface="Calibri"/>
                <a:cs typeface="Calibri"/>
              </a:rPr>
              <a:t>Integrate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your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accounting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software.</a:t>
            </a:r>
            <a:endParaRPr sz="1200">
              <a:latin typeface="Calibri"/>
              <a:cs typeface="Calibri"/>
            </a:endParaRPr>
          </a:p>
          <a:p>
            <a:pPr marL="471170" indent="-22987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471170" algn="l"/>
              </a:tabLst>
            </a:pPr>
            <a:r>
              <a:rPr dirty="0" sz="1200">
                <a:latin typeface="Calibri"/>
                <a:cs typeface="Calibri"/>
              </a:rPr>
              <a:t>Enable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Options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Customers.</a:t>
            </a:r>
            <a:endParaRPr sz="1200">
              <a:latin typeface="Calibri"/>
              <a:cs typeface="Calibri"/>
            </a:endParaRPr>
          </a:p>
          <a:p>
            <a:pPr marL="471170" indent="-229870">
              <a:lnSpc>
                <a:spcPct val="100000"/>
              </a:lnSpc>
              <a:spcBef>
                <a:spcPts val="1055"/>
              </a:spcBef>
              <a:buAutoNum type="arabicPeriod"/>
              <a:tabLst>
                <a:tab pos="471170" algn="l"/>
              </a:tabLst>
            </a:pPr>
            <a:r>
              <a:rPr dirty="0" sz="1200" spc="-10">
                <a:latin typeface="Calibri"/>
                <a:cs typeface="Calibri"/>
              </a:rPr>
              <a:t>Verify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Bank</a:t>
            </a:r>
            <a:r>
              <a:rPr dirty="0" sz="1200" spc="-10">
                <a:latin typeface="Calibri"/>
                <a:cs typeface="Calibri"/>
              </a:rPr>
              <a:t> Details.</a:t>
            </a:r>
            <a:endParaRPr sz="1200">
              <a:latin typeface="Calibri"/>
              <a:cs typeface="Calibri"/>
            </a:endParaRPr>
          </a:p>
          <a:p>
            <a:pPr marL="471170" indent="-229870">
              <a:lnSpc>
                <a:spcPct val="100000"/>
              </a:lnSpc>
              <a:spcBef>
                <a:spcPts val="1055"/>
              </a:spcBef>
              <a:buAutoNum type="arabicPeriod"/>
              <a:tabLst>
                <a:tab pos="471170" algn="l"/>
              </a:tabLst>
            </a:pPr>
            <a:r>
              <a:rPr dirty="0" sz="1200" spc="-10">
                <a:latin typeface="Calibri"/>
                <a:cs typeface="Calibri"/>
              </a:rPr>
              <a:t>Monitor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Activity.</a:t>
            </a:r>
            <a:endParaRPr sz="1200">
              <a:latin typeface="Calibri"/>
              <a:cs typeface="Calibri"/>
            </a:endParaRPr>
          </a:p>
          <a:p>
            <a:pPr marL="12700" marR="148590">
              <a:lnSpc>
                <a:spcPct val="116700"/>
              </a:lnSpc>
              <a:spcBef>
                <a:spcPts val="815"/>
              </a:spcBef>
            </a:pPr>
            <a:r>
              <a:rPr dirty="0" sz="1200" spc="-10">
                <a:latin typeface="Calibri"/>
                <a:cs typeface="Calibri"/>
              </a:rPr>
              <a:t>Forward-</a:t>
            </a:r>
            <a:r>
              <a:rPr dirty="0" sz="1200">
                <a:latin typeface="Calibri"/>
                <a:cs typeface="Calibri"/>
              </a:rPr>
              <a:t>thinking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businesses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also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diversify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their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mix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offering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modern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alternatives </a:t>
            </a:r>
            <a:r>
              <a:rPr dirty="0" sz="1200">
                <a:latin typeface="Calibri"/>
                <a:cs typeface="Calibri"/>
              </a:rPr>
              <a:t>such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Accept</a:t>
            </a:r>
            <a:r>
              <a:rPr dirty="0" u="sng" sz="1200" spc="-3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Bitcoin</a:t>
            </a:r>
            <a:r>
              <a:rPr dirty="0" u="sng" sz="1200" spc="-2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and</a:t>
            </a:r>
            <a:r>
              <a:rPr dirty="0" u="sng" sz="1200" spc="-2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Crypto</a:t>
            </a:r>
            <a:r>
              <a:rPr dirty="0" u="sng" sz="1200" spc="-2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Payments</a:t>
            </a:r>
            <a:r>
              <a:rPr dirty="0" u="sng" sz="12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2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25" b="1">
                <a:latin typeface="Calibri"/>
                <a:cs typeface="Calibri"/>
              </a:rPr>
              <a:t>Cost-</a:t>
            </a:r>
            <a:r>
              <a:rPr dirty="0" sz="1200" spc="-10" b="1">
                <a:latin typeface="Calibri"/>
                <a:cs typeface="Calibri"/>
              </a:rPr>
              <a:t>Effective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Solutions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Small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Businesses</a:t>
            </a:r>
            <a:endParaRPr sz="1200">
              <a:latin typeface="Calibri"/>
              <a:cs typeface="Calibri"/>
            </a:endParaRPr>
          </a:p>
          <a:p>
            <a:pPr marL="12700" marR="157480">
              <a:lnSpc>
                <a:spcPct val="118000"/>
              </a:lnSpc>
              <a:spcBef>
                <a:spcPts val="795"/>
              </a:spcBef>
            </a:pP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small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businesses,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cost-</a:t>
            </a:r>
            <a:r>
              <a:rPr dirty="0" sz="1200" spc="-10">
                <a:latin typeface="Calibri"/>
                <a:cs typeface="Calibri"/>
              </a:rPr>
              <a:t>effective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solutions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lie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payments.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lower transaction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fees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than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cards,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helps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reduce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overhead.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same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time,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leveraging </a:t>
            </a:r>
            <a:r>
              <a:rPr dirty="0" sz="1200" b="1">
                <a:latin typeface="Calibri"/>
                <a:cs typeface="Calibri"/>
              </a:rPr>
              <a:t>best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credit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processing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small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business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providers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ensure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customer convenience.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Combining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these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strategies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like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Zero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Cost</a:t>
            </a:r>
            <a:r>
              <a:rPr dirty="0" sz="1200" spc="-6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Credit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Processing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creates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50">
                <a:latin typeface="Calibri"/>
                <a:cs typeface="Calibri"/>
              </a:rPr>
              <a:t>a </a:t>
            </a:r>
            <a:r>
              <a:rPr dirty="0" sz="1200" spc="-10">
                <a:latin typeface="Calibri"/>
                <a:cs typeface="Calibri"/>
              </a:rPr>
              <a:t>strong,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affordable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system.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914400" y="8808719"/>
            <a:ext cx="5946140" cy="24130"/>
            <a:chOff x="914400" y="8808719"/>
            <a:chExt cx="5946140" cy="24130"/>
          </a:xfrm>
        </p:grpSpPr>
        <p:sp>
          <p:nvSpPr>
            <p:cNvPr id="18" name="object 18" descr=""/>
            <p:cNvSpPr/>
            <p:nvPr/>
          </p:nvSpPr>
          <p:spPr>
            <a:xfrm>
              <a:off x="914400" y="8808719"/>
              <a:ext cx="5943600" cy="21590"/>
            </a:xfrm>
            <a:custGeom>
              <a:avLst/>
              <a:gdLst/>
              <a:ahLst/>
              <a:cxnLst/>
              <a:rect l="l" t="t" r="r" b="b"/>
              <a:pathLst>
                <a:path w="5943600" h="21590">
                  <a:moveTo>
                    <a:pt x="5943600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5943600" y="21590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857365" y="8811158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14704" y="8811170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5">
                  <a:moveTo>
                    <a:pt x="3048" y="3035"/>
                  </a:moveTo>
                  <a:lnTo>
                    <a:pt x="0" y="3035"/>
                  </a:lnTo>
                  <a:lnTo>
                    <a:pt x="0" y="18275"/>
                  </a:lnTo>
                  <a:lnTo>
                    <a:pt x="3048" y="18275"/>
                  </a:lnTo>
                  <a:lnTo>
                    <a:pt x="3048" y="3035"/>
                  </a:lnTo>
                  <a:close/>
                </a:path>
                <a:path w="5946140" h="18415">
                  <a:moveTo>
                    <a:pt x="5945695" y="0"/>
                  </a:moveTo>
                  <a:lnTo>
                    <a:pt x="5942660" y="0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857365" y="8814206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40">
                  <a:moveTo>
                    <a:pt x="3047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047" y="15239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14704" y="8829446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7"/>
                  </a:lnTo>
                  <a:lnTo>
                    <a:pt x="3047" y="3047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914704" y="8829458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35"/>
                  </a:lnTo>
                  <a:lnTo>
                    <a:pt x="3048" y="3035"/>
                  </a:lnTo>
                  <a:lnTo>
                    <a:pt x="5942660" y="3035"/>
                  </a:lnTo>
                  <a:lnTo>
                    <a:pt x="5945695" y="3035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14400" y="2545079"/>
            <a:ext cx="5946140" cy="22225"/>
            <a:chOff x="914400" y="2545079"/>
            <a:chExt cx="5946140" cy="22225"/>
          </a:xfrm>
        </p:grpSpPr>
        <p:sp>
          <p:nvSpPr>
            <p:cNvPr id="3" name="object 3" descr=""/>
            <p:cNvSpPr/>
            <p:nvPr/>
          </p:nvSpPr>
          <p:spPr>
            <a:xfrm>
              <a:off x="914400" y="2545079"/>
              <a:ext cx="5943600" cy="21590"/>
            </a:xfrm>
            <a:custGeom>
              <a:avLst/>
              <a:gdLst/>
              <a:ahLst/>
              <a:cxnLst/>
              <a:rect l="l" t="t" r="r" b="b"/>
              <a:pathLst>
                <a:path w="5943600" h="21589">
                  <a:moveTo>
                    <a:pt x="5943600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5943600" y="21590"/>
                  </a:lnTo>
                  <a:lnTo>
                    <a:pt x="5943600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857365" y="2545714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4704" y="2545714"/>
              <a:ext cx="5946140" cy="18415"/>
            </a:xfrm>
            <a:custGeom>
              <a:avLst/>
              <a:gdLst/>
              <a:ahLst/>
              <a:cxnLst/>
              <a:rect l="l" t="t" r="r" b="b"/>
              <a:pathLst>
                <a:path w="5946140" h="18414">
                  <a:moveTo>
                    <a:pt x="3048" y="3048"/>
                  </a:moveTo>
                  <a:lnTo>
                    <a:pt x="0" y="3048"/>
                  </a:lnTo>
                  <a:lnTo>
                    <a:pt x="0" y="18288"/>
                  </a:lnTo>
                  <a:lnTo>
                    <a:pt x="3048" y="18288"/>
                  </a:lnTo>
                  <a:lnTo>
                    <a:pt x="3048" y="3048"/>
                  </a:lnTo>
                  <a:close/>
                </a:path>
                <a:path w="5946140" h="18414">
                  <a:moveTo>
                    <a:pt x="5945695" y="0"/>
                  </a:moveTo>
                  <a:lnTo>
                    <a:pt x="5942660" y="0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857365" y="2548762"/>
              <a:ext cx="3175" cy="15240"/>
            </a:xfrm>
            <a:custGeom>
              <a:avLst/>
              <a:gdLst/>
              <a:ahLst/>
              <a:cxnLst/>
              <a:rect l="l" t="t" r="r" b="b"/>
              <a:pathLst>
                <a:path w="3175" h="15239">
                  <a:moveTo>
                    <a:pt x="3047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3047" y="15240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914704" y="2564002"/>
              <a:ext cx="3175" cy="3175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047" y="3048"/>
                  </a:lnTo>
                  <a:lnTo>
                    <a:pt x="3047" y="0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14704" y="2564002"/>
              <a:ext cx="5946140" cy="3175"/>
            </a:xfrm>
            <a:custGeom>
              <a:avLst/>
              <a:gdLst/>
              <a:ahLst/>
              <a:cxnLst/>
              <a:rect l="l" t="t" r="r" b="b"/>
              <a:pathLst>
                <a:path w="5946140" h="3175">
                  <a:moveTo>
                    <a:pt x="5945695" y="0"/>
                  </a:moveTo>
                  <a:lnTo>
                    <a:pt x="5942711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5942660" y="3048"/>
                  </a:lnTo>
                  <a:lnTo>
                    <a:pt x="5945695" y="3048"/>
                  </a:lnTo>
                  <a:lnTo>
                    <a:pt x="594569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902004" y="895857"/>
            <a:ext cx="5933440" cy="3202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Average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Credit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Card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Processing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20" b="1">
                <a:latin typeface="Calibri"/>
                <a:cs typeface="Calibri"/>
              </a:rPr>
              <a:t>Rates</a:t>
            </a:r>
            <a:endParaRPr sz="1200">
              <a:latin typeface="Calibri"/>
              <a:cs typeface="Calibri"/>
            </a:endParaRPr>
          </a:p>
          <a:p>
            <a:pPr marL="12700" marR="42545">
              <a:lnSpc>
                <a:spcPct val="117800"/>
              </a:lnSpc>
              <a:spcBef>
                <a:spcPts val="800"/>
              </a:spcBef>
            </a:pP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average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credit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processing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rates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vary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depending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provider,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but</a:t>
            </a:r>
            <a:r>
              <a:rPr dirty="0" sz="1200" spc="-20">
                <a:latin typeface="Calibri"/>
                <a:cs typeface="Calibri"/>
              </a:rPr>
              <a:t> most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average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2.5%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per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transaction,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plus</a:t>
            </a:r>
            <a:r>
              <a:rPr dirty="0" sz="1200" spc="-10">
                <a:latin typeface="Calibri"/>
                <a:cs typeface="Calibri"/>
              </a:rPr>
              <a:t> fixed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fees.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By</a:t>
            </a:r>
            <a:r>
              <a:rPr dirty="0" sz="1200" spc="-10">
                <a:latin typeface="Calibri"/>
                <a:cs typeface="Calibri"/>
              </a:rPr>
              <a:t> comparison,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25">
                <a:latin typeface="Calibri"/>
                <a:cs typeface="Calibri"/>
              </a:rPr>
              <a:t> may</a:t>
            </a:r>
            <a:r>
              <a:rPr dirty="0" sz="1200" spc="5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cost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little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$0.25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per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payment.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that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perform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processing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analysis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can </a:t>
            </a:r>
            <a:r>
              <a:rPr dirty="0" sz="1200">
                <a:latin typeface="Calibri"/>
                <a:cs typeface="Calibri"/>
              </a:rPr>
              <a:t>uncover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whether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switching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combining it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other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options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most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effective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200" spc="-10">
                <a:latin typeface="Calibri"/>
                <a:cs typeface="Calibri"/>
              </a:rPr>
              <a:t>strategy.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2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 b="1">
                <a:latin typeface="Calibri"/>
                <a:cs typeface="Calibri"/>
              </a:rPr>
              <a:t>Conclusion: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Which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Payment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Method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Is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Better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for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20" b="1">
                <a:latin typeface="Calibri"/>
                <a:cs typeface="Calibri"/>
              </a:rPr>
              <a:t>Your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Business?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18000"/>
              </a:lnSpc>
              <a:spcBef>
                <a:spcPts val="800"/>
              </a:spcBef>
            </a:pPr>
            <a:r>
              <a:rPr dirty="0" sz="1200">
                <a:latin typeface="Calibri"/>
                <a:cs typeface="Calibri"/>
              </a:rPr>
              <a:t>In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conclusion,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credit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</a:t>
            </a:r>
            <a:r>
              <a:rPr dirty="0" sz="1200" spc="-10">
                <a:latin typeface="Calibri"/>
                <a:cs typeface="Calibri"/>
              </a:rPr>
              <a:t> payments </a:t>
            </a:r>
            <a:r>
              <a:rPr dirty="0" sz="1200">
                <a:latin typeface="Calibri"/>
                <a:cs typeface="Calibri"/>
              </a:rPr>
              <a:t>depends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on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 nature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business.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If</a:t>
            </a:r>
            <a:r>
              <a:rPr dirty="0" sz="1200" spc="-25">
                <a:latin typeface="Calibri"/>
                <a:cs typeface="Calibri"/>
              </a:rPr>
              <a:t> you </a:t>
            </a:r>
            <a:r>
              <a:rPr dirty="0" sz="1200" spc="-10">
                <a:latin typeface="Calibri"/>
                <a:cs typeface="Calibri"/>
              </a:rPr>
              <a:t>prioritize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fast</a:t>
            </a:r>
            <a:r>
              <a:rPr dirty="0" sz="1200" spc="-10">
                <a:latin typeface="Calibri"/>
                <a:cs typeface="Calibri"/>
              </a:rPr>
              <a:t> payments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global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acceptance,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credit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are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best.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If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you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prioritize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reducing </a:t>
            </a:r>
            <a:r>
              <a:rPr dirty="0" sz="1200">
                <a:latin typeface="Calibri"/>
                <a:cs typeface="Calibri"/>
              </a:rPr>
              <a:t>fees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reliability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recurring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billing,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the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smarter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option.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Businesses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also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benefit </a:t>
            </a:r>
            <a:r>
              <a:rPr dirty="0" sz="1200">
                <a:latin typeface="Calibri"/>
                <a:cs typeface="Calibri"/>
              </a:rPr>
              <a:t>from</a:t>
            </a:r>
            <a:r>
              <a:rPr dirty="0" sz="1200" spc="-10">
                <a:latin typeface="Calibri"/>
                <a:cs typeface="Calibri"/>
              </a:rPr>
              <a:t> offering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flexibility,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such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ACH,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eChecks,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cards,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even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crypto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payments</a:t>
            </a:r>
            <a:r>
              <a:rPr dirty="0" sz="1200" spc="-10">
                <a:latin typeface="Calibri"/>
                <a:cs typeface="Calibri"/>
              </a:rPr>
              <a:t>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while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protecting </a:t>
            </a:r>
            <a:r>
              <a:rPr dirty="0" sz="1200">
                <a:latin typeface="Calibri"/>
                <a:cs typeface="Calibri"/>
              </a:rPr>
              <a:t>revenue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with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chargeback</a:t>
            </a:r>
            <a:r>
              <a:rPr dirty="0" u="sng" sz="1200" spc="-4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management</a:t>
            </a:r>
            <a:r>
              <a:rPr dirty="0" u="sng" sz="1200" spc="-5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sng" sz="1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service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sadiq ali</dc:creator>
  <dcterms:created xsi:type="dcterms:W3CDTF">2025-08-21T14:06:47Z</dcterms:created>
  <dcterms:modified xsi:type="dcterms:W3CDTF">2025-08-21T14:06:47Z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2025-08-21T00:00:00Z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2025-08-21T00:00:00Z</vt:filetime>
  </property>
  <property fmtid="{D5CDD505-2E9C-101B-9397-08002B2CF9AE}" pid="5" name="Producer">
    <vt:lpwstr>www.ilovepdf.com</vt:lpwstr>
  </property>
</Properties>
</file>