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/>
    <p:restoredTop sz="94674"/>
  </p:normalViewPr>
  <p:slideViewPr>
    <p:cSldViewPr snapToGrid="0" snapToObjects="1">
      <p:cViewPr>
        <p:scale>
          <a:sx n="150" d="100"/>
          <a:sy n="150" d="100"/>
        </p:scale>
        <p:origin x="1122" y="-49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2A6-D889-FD4A-ABF1-B48D78B70D6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0631-0790-0041-87A0-DDDD8040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0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2A6-D889-FD4A-ABF1-B48D78B70D6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0631-0790-0041-87A0-DDDD8040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3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2A6-D889-FD4A-ABF1-B48D78B70D6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0631-0790-0041-87A0-DDDD8040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1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2A6-D889-FD4A-ABF1-B48D78B70D6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0631-0790-0041-87A0-DDDD8040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2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2A6-D889-FD4A-ABF1-B48D78B70D6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0631-0790-0041-87A0-DDDD8040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61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2A6-D889-FD4A-ABF1-B48D78B70D6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0631-0790-0041-87A0-DDDD8040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36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2A6-D889-FD4A-ABF1-B48D78B70D6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0631-0790-0041-87A0-DDDD8040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5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2A6-D889-FD4A-ABF1-B48D78B70D6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0631-0790-0041-87A0-DDDD8040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7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2A6-D889-FD4A-ABF1-B48D78B70D6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0631-0790-0041-87A0-DDDD8040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2A6-D889-FD4A-ABF1-B48D78B70D6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0631-0790-0041-87A0-DDDD8040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5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2A6-D889-FD4A-ABF1-B48D78B70D6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0631-0790-0041-87A0-DDDD8040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35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172A6-D889-FD4A-ABF1-B48D78B70D60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30631-0790-0041-87A0-DDDD8040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6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9068CD-F7A4-5E40-9842-2C9C3B0FB7EB}"/>
              </a:ext>
            </a:extLst>
          </p:cNvPr>
          <p:cNvSpPr/>
          <p:nvPr/>
        </p:nvSpPr>
        <p:spPr>
          <a:xfrm>
            <a:off x="324612" y="297180"/>
            <a:ext cx="7123176" cy="9464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FC4F68-59C9-1647-945E-6F070357DB52}"/>
              </a:ext>
            </a:extLst>
          </p:cNvPr>
          <p:cNvSpPr/>
          <p:nvPr/>
        </p:nvSpPr>
        <p:spPr>
          <a:xfrm>
            <a:off x="2850499" y="349682"/>
            <a:ext cx="20714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>
                  <a:noFill/>
                </a:ln>
                <a:latin typeface="Palatino Linotype" panose="02040502050505030304" pitchFamily="18" charset="0"/>
              </a:rPr>
              <a:t>Davis Clark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C59FDA-938F-894E-BDCC-BDAAC566813F}"/>
              </a:ext>
            </a:extLst>
          </p:cNvPr>
          <p:cNvSpPr/>
          <p:nvPr/>
        </p:nvSpPr>
        <p:spPr>
          <a:xfrm>
            <a:off x="324612" y="946782"/>
            <a:ext cx="2377441" cy="3077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0">
                  <a:noFill/>
                </a:ln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rPr>
              <a:t>Contact</a:t>
            </a:r>
          </a:p>
        </p:txBody>
      </p:sp>
      <p:pic>
        <p:nvPicPr>
          <p:cNvPr id="1038" name="Picture 14" descr="Phone call free icon">
            <a:extLst>
              <a:ext uri="{FF2B5EF4-FFF2-40B4-BE49-F238E27FC236}">
                <a16:creationId xmlns:a16="http://schemas.microsoft.com/office/drawing/2014/main" id="{BB31522F-E607-CB42-8934-AAAB54BF0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48" y="1366904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Email free icon">
            <a:extLst>
              <a:ext uri="{FF2B5EF4-FFF2-40B4-BE49-F238E27FC236}">
                <a16:creationId xmlns:a16="http://schemas.microsoft.com/office/drawing/2014/main" id="{BAB87378-6CD0-C04C-ACB0-8DAEB600E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48" y="1676978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nstagram free icon">
            <a:extLst>
              <a:ext uri="{FF2B5EF4-FFF2-40B4-BE49-F238E27FC236}">
                <a16:creationId xmlns:a16="http://schemas.microsoft.com/office/drawing/2014/main" id="{424A9C3E-39E1-ED4C-BB7A-F3655A00B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48" y="1987052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D093818-0F59-4946-97BC-703FA8E36AE6}"/>
              </a:ext>
            </a:extLst>
          </p:cNvPr>
          <p:cNvSpPr/>
          <p:nvPr/>
        </p:nvSpPr>
        <p:spPr>
          <a:xfrm>
            <a:off x="736549" y="1355593"/>
            <a:ext cx="1888795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000" dirty="0">
                <a:ln w="0"/>
                <a:latin typeface="Avenir Next" panose="020B0503020202020204" pitchFamily="34" charset="0"/>
              </a:rPr>
              <a:t>(404) 694 – 3891</a:t>
            </a:r>
          </a:p>
          <a:p>
            <a:endParaRPr lang="en-US" sz="1000" dirty="0">
              <a:ln w="0"/>
              <a:latin typeface="Avenir Next" panose="020B0503020202020204" pitchFamily="34" charset="0"/>
            </a:endParaRPr>
          </a:p>
          <a:p>
            <a:r>
              <a:rPr lang="en-US" sz="1000" dirty="0">
                <a:ln w="0"/>
                <a:latin typeface="Avenir Next" panose="020B0503020202020204" pitchFamily="34" charset="0"/>
              </a:rPr>
              <a:t>daviswclark@gmail.com</a:t>
            </a:r>
          </a:p>
          <a:p>
            <a:endParaRPr lang="en-US" sz="1000" dirty="0">
              <a:ln w="0"/>
              <a:latin typeface="Avenir Next" panose="020B0503020202020204" pitchFamily="34" charset="0"/>
            </a:endParaRPr>
          </a:p>
          <a:p>
            <a:r>
              <a:rPr lang="en-US" sz="1000" dirty="0">
                <a:ln w="0"/>
                <a:latin typeface="Avenir Next" panose="020B0503020202020204" pitchFamily="34" charset="0"/>
              </a:rPr>
              <a:t>@</a:t>
            </a:r>
            <a:r>
              <a:rPr lang="en-US" sz="1000" dirty="0" err="1">
                <a:ln w="0"/>
                <a:latin typeface="Avenir Next" panose="020B0503020202020204" pitchFamily="34" charset="0"/>
              </a:rPr>
              <a:t>dwoodwardy</a:t>
            </a:r>
            <a:endParaRPr lang="en-US" sz="1000" dirty="0">
              <a:ln w="0"/>
              <a:latin typeface="Avenir Next" panose="020B0503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E70156F-18E2-B64A-809A-700CE98A3153}"/>
              </a:ext>
            </a:extLst>
          </p:cNvPr>
          <p:cNvSpPr/>
          <p:nvPr/>
        </p:nvSpPr>
        <p:spPr>
          <a:xfrm>
            <a:off x="324611" y="2329712"/>
            <a:ext cx="2384442" cy="3077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0">
                  <a:noFill/>
                </a:ln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rPr>
              <a:t>Education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AD9B333-2887-484D-8443-560F19FBC60A}"/>
              </a:ext>
            </a:extLst>
          </p:cNvPr>
          <p:cNvSpPr/>
          <p:nvPr/>
        </p:nvSpPr>
        <p:spPr>
          <a:xfrm>
            <a:off x="324611" y="2778082"/>
            <a:ext cx="2284847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000" b="1" dirty="0" err="1">
                <a:ln w="0"/>
                <a:latin typeface="Avenir Next" panose="020B0503020202020204" pitchFamily="34" charset="0"/>
              </a:rPr>
              <a:t>BSEd</a:t>
            </a:r>
            <a:r>
              <a:rPr lang="en-US" sz="1000" b="1" dirty="0">
                <a:ln w="0"/>
                <a:latin typeface="Avenir Next" panose="020B0503020202020204" pitchFamily="34" charset="0"/>
              </a:rPr>
              <a:t> in Theatre Education</a:t>
            </a:r>
          </a:p>
          <a:p>
            <a:r>
              <a:rPr lang="en-US" sz="1000" dirty="0">
                <a:ln w="0"/>
                <a:latin typeface="Avenir Next" panose="020B0503020202020204" pitchFamily="34" charset="0"/>
              </a:rPr>
              <a:t>Columbus State University</a:t>
            </a:r>
          </a:p>
          <a:p>
            <a:r>
              <a:rPr lang="en-US" sz="1000" dirty="0">
                <a:ln w="0"/>
                <a:latin typeface="Avenir Next" panose="020B0503020202020204" pitchFamily="34" charset="0"/>
              </a:rPr>
              <a:t>Columbus, GA  ●  2018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F9AF6D0-574C-4F4F-8348-FD8C8CD7077B}"/>
              </a:ext>
            </a:extLst>
          </p:cNvPr>
          <p:cNvSpPr/>
          <p:nvPr/>
        </p:nvSpPr>
        <p:spPr>
          <a:xfrm>
            <a:off x="324611" y="3426623"/>
            <a:ext cx="2384442" cy="3077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0">
                  <a:noFill/>
                </a:ln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rPr>
              <a:t>Certifications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7E4E30F-DA08-D345-BD32-5D8D2B87E97C}"/>
              </a:ext>
            </a:extLst>
          </p:cNvPr>
          <p:cNvSpPr/>
          <p:nvPr/>
        </p:nvSpPr>
        <p:spPr>
          <a:xfrm>
            <a:off x="324611" y="3882017"/>
            <a:ext cx="244955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000" b="1" dirty="0">
                <a:ln w="0"/>
                <a:latin typeface="Avenir Next" panose="020B0503020202020204" pitchFamily="34" charset="0"/>
              </a:rPr>
              <a:t>Georgia Film Academy Certification</a:t>
            </a:r>
          </a:p>
          <a:p>
            <a:r>
              <a:rPr lang="en-US" sz="1000" dirty="0">
                <a:ln w="0"/>
                <a:latin typeface="Avenir Next" panose="020B0503020202020204" pitchFamily="34" charset="0"/>
              </a:rPr>
              <a:t>Columbus State University</a:t>
            </a:r>
          </a:p>
          <a:p>
            <a:r>
              <a:rPr lang="en-US" sz="1000" dirty="0">
                <a:ln w="0"/>
                <a:latin typeface="Avenir Next" panose="020B0503020202020204" pitchFamily="34" charset="0"/>
              </a:rPr>
              <a:t>Columbus, GA  ●  2019</a:t>
            </a:r>
          </a:p>
          <a:p>
            <a:endParaRPr lang="en-US" sz="1000" dirty="0">
              <a:ln w="0"/>
              <a:latin typeface="Avenir Next" panose="020B0503020202020204" pitchFamily="34" charset="0"/>
            </a:endParaRPr>
          </a:p>
          <a:p>
            <a:r>
              <a:rPr lang="en-US" sz="1000" b="1" dirty="0">
                <a:ln w="0"/>
                <a:latin typeface="Avenir Next" panose="020B0503020202020204" pitchFamily="34" charset="0"/>
              </a:rPr>
              <a:t>Teaching Certification</a:t>
            </a:r>
          </a:p>
          <a:p>
            <a:r>
              <a:rPr lang="en-US" sz="1000" dirty="0">
                <a:ln w="0"/>
                <a:latin typeface="Avenir Next" panose="020B0503020202020204" pitchFamily="34" charset="0"/>
              </a:rPr>
              <a:t>Drama (</a:t>
            </a:r>
            <a:r>
              <a:rPr lang="en-US" sz="1000" dirty="0" err="1">
                <a:ln w="0"/>
                <a:latin typeface="Avenir Next" panose="020B0503020202020204" pitchFamily="34" charset="0"/>
              </a:rPr>
              <a:t>EdTPA</a:t>
            </a:r>
            <a:r>
              <a:rPr lang="en-US" sz="1000" dirty="0">
                <a:ln w="0"/>
                <a:latin typeface="Avenir Next" panose="020B0503020202020204" pitchFamily="34" charset="0"/>
              </a:rPr>
              <a:t>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2C02ACF-73AB-7241-9814-80DF84F723F9}"/>
              </a:ext>
            </a:extLst>
          </p:cNvPr>
          <p:cNvSpPr/>
          <p:nvPr/>
        </p:nvSpPr>
        <p:spPr>
          <a:xfrm>
            <a:off x="324611" y="5042932"/>
            <a:ext cx="2384442" cy="3077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0">
                  <a:noFill/>
                </a:ln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rPr>
              <a:t>Awards and Honors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4BA3F81-1D36-5A4D-B9B3-AA070911BD01}"/>
              </a:ext>
            </a:extLst>
          </p:cNvPr>
          <p:cNvSpPr/>
          <p:nvPr/>
        </p:nvSpPr>
        <p:spPr>
          <a:xfrm>
            <a:off x="2702052" y="946782"/>
            <a:ext cx="4745735" cy="8814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1EEEFEE-C95B-054A-84FA-4A6A26D25F00}"/>
              </a:ext>
            </a:extLst>
          </p:cNvPr>
          <p:cNvSpPr/>
          <p:nvPr/>
        </p:nvSpPr>
        <p:spPr>
          <a:xfrm>
            <a:off x="2709053" y="946782"/>
            <a:ext cx="473873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0">
                  <a:noFill/>
                </a:ln>
                <a:latin typeface="Palatino Linotype" panose="02040502050505030304" pitchFamily="18" charset="0"/>
              </a:rPr>
              <a:t>Teaching Experience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6E4AA9C-A269-6F4C-A5AF-C61A94EB97B7}"/>
              </a:ext>
            </a:extLst>
          </p:cNvPr>
          <p:cNvSpPr/>
          <p:nvPr/>
        </p:nvSpPr>
        <p:spPr>
          <a:xfrm>
            <a:off x="2709053" y="4608610"/>
            <a:ext cx="473873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0">
                  <a:noFill/>
                </a:ln>
                <a:latin typeface="Palatino Linotype" panose="02040502050505030304" pitchFamily="18" charset="0"/>
              </a:rPr>
              <a:t>Media Production Experience</a:t>
            </a:r>
          </a:p>
        </p:txBody>
      </p:sp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id="{D6B6C57C-5287-3447-B0B8-818B07D62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244601"/>
              </p:ext>
            </p:extLst>
          </p:nvPr>
        </p:nvGraphicFramePr>
        <p:xfrm>
          <a:off x="2469053" y="4883600"/>
          <a:ext cx="474573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375">
                  <a:extLst>
                    <a:ext uri="{9D8B030D-6E8A-4147-A177-3AD203B41FA5}">
                      <a16:colId xmlns:a16="http://schemas.microsoft.com/office/drawing/2014/main" val="1947242578"/>
                    </a:ext>
                  </a:extLst>
                </a:gridCol>
                <a:gridCol w="3903361">
                  <a:extLst>
                    <a:ext uri="{9D8B030D-6E8A-4147-A177-3AD203B41FA5}">
                      <a16:colId xmlns:a16="http://schemas.microsoft.com/office/drawing/2014/main" val="2042608248"/>
                    </a:ext>
                  </a:extLst>
                </a:gridCol>
              </a:tblGrid>
              <a:tr h="1116947">
                <a:tc>
                  <a:txBody>
                    <a:bodyPr/>
                    <a:lstStyle/>
                    <a:p>
                      <a:pPr algn="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2022</a:t>
                      </a:r>
                    </a:p>
                    <a:p>
                      <a:pPr algn="r"/>
                      <a:endParaRPr lang="en-US" sz="900" b="0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  <a:ea typeface="Open Sans Light"/>
                      </a:endParaRPr>
                    </a:p>
                    <a:p>
                      <a:pPr algn="r"/>
                      <a:endParaRPr lang="en-US" sz="900" b="0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  <a:ea typeface="Open Sans Light"/>
                      </a:endParaRPr>
                    </a:p>
                    <a:p>
                      <a:pPr algn="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2021</a:t>
                      </a:r>
                    </a:p>
                    <a:p>
                      <a:pPr algn="r"/>
                      <a:endParaRPr lang="en-US" sz="900" b="0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  <a:ea typeface="Open Sans Light"/>
                      </a:endParaRPr>
                    </a:p>
                    <a:p>
                      <a:pPr algn="r"/>
                      <a:endParaRPr lang="en-US" sz="900" b="0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  <a:ea typeface="Open Sans Light"/>
                      </a:endParaRPr>
                    </a:p>
                    <a:p>
                      <a:pPr algn="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2020–2021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err="1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Propmaster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/Set Decorator   </a:t>
                      </a:r>
                      <a:r>
                        <a:rPr lang="en-US" sz="900" b="1" dirty="0">
                          <a:latin typeface="Avenir Next" panose="020B0503020202020204" pitchFamily="34" charset="0"/>
                          <a:ea typeface="Open Sans Light"/>
                        </a:rPr>
                        <a:t>●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" panose="020B0503020202020204" pitchFamily="34" charset="0"/>
                          <a:ea typeface="Open Sans Light"/>
                          <a:cs typeface="+mn-cs"/>
                        </a:rPr>
                        <a:t>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" panose="020B0503020202020204" pitchFamily="34" charset="0"/>
                          <a:ea typeface="Open Sans Light"/>
                          <a:cs typeface="+mn-cs"/>
                        </a:rPr>
                        <a:t>● 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Next" panose="020B0503020202020204" pitchFamily="34" charset="0"/>
                          <a:ea typeface="Open Sans Light"/>
                          <a:cs typeface="+mn-cs"/>
                        </a:rPr>
                        <a:t>Eye4Eye Studios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    </a:t>
                      </a: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The House at the End of the Street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(Short Film)</a:t>
                      </a: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  <a:ea typeface="Open Sans Light"/>
                      </a:endParaRP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err="1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Propmaster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/Assistant Set Decorator  </a:t>
                      </a:r>
                      <a:r>
                        <a:rPr lang="en-US" sz="900" b="1" dirty="0">
                          <a:latin typeface="Avenir Next" panose="020B0503020202020204" pitchFamily="34" charset="0"/>
                          <a:ea typeface="Open Sans Light"/>
                        </a:rPr>
                        <a:t>●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  <a:ea typeface="Open Sans Light"/>
                      </a:endParaRP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Johnny, I Want My Liver Back (Short Film)</a:t>
                      </a: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1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  <a:ea typeface="Open Sans Light"/>
                      </a:endParaRP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Screenwriter   </a:t>
                      </a: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Capo City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(YouTube series, in production)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065241"/>
                  </a:ext>
                </a:extLst>
              </a:tr>
              <a:tr h="343676">
                <a:tc>
                  <a:txBody>
                    <a:bodyPr/>
                    <a:lstStyle/>
                    <a:p>
                      <a:pPr algn="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</a:rPr>
                        <a:t>2020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Avenir Next" panose="020B0503020202020204" pitchFamily="34" charset="0"/>
                          <a:ea typeface="Open Sans Light"/>
                        </a:rPr>
                        <a:t>Screenwriter/Asst. Director</a:t>
                      </a:r>
                      <a:r>
                        <a:rPr lang="en-US" sz="900" dirty="0">
                          <a:latin typeface="Avenir Next" panose="020B0503020202020204" pitchFamily="34" charset="0"/>
                          <a:ea typeface="Open Sans Light"/>
                        </a:rPr>
                        <a:t>   </a:t>
                      </a:r>
                      <a:r>
                        <a:rPr lang="en-US" sz="900" b="1" dirty="0">
                          <a:latin typeface="Avenir Next" panose="020B0503020202020204" pitchFamily="34" charset="0"/>
                          <a:ea typeface="Open Sans Light"/>
                        </a:rPr>
                        <a:t>●   </a:t>
                      </a:r>
                      <a:r>
                        <a:rPr lang="en-US" sz="900" b="0" dirty="0">
                          <a:latin typeface="Avenir Next" panose="020B0503020202020204" pitchFamily="34" charset="0"/>
                          <a:ea typeface="Open Sans Light"/>
                        </a:rPr>
                        <a:t>Eye4Eye Studios</a:t>
                      </a:r>
                      <a:br>
                        <a:rPr lang="en-US" sz="900" b="1" dirty="0">
                          <a:latin typeface="Avenir Next" panose="020B0503020202020204" pitchFamily="34" charset="0"/>
                          <a:ea typeface="Open Sans Light"/>
                        </a:rPr>
                      </a:br>
                      <a:r>
                        <a:rPr lang="en-US" sz="900" i="1" dirty="0">
                          <a:latin typeface="Avenir Next" panose="020B0503020202020204" pitchFamily="34" charset="0"/>
                          <a:ea typeface="Open Sans Light"/>
                        </a:rPr>
                        <a:t>A Knife in the Dark: Chapter 2 </a:t>
                      </a:r>
                      <a:r>
                        <a:rPr lang="en-US" sz="900" i="0" dirty="0">
                          <a:latin typeface="Avenir Next" panose="020B0503020202020204" pitchFamily="34" charset="0"/>
                          <a:ea typeface="Open Sans Light"/>
                        </a:rPr>
                        <a:t>(Short Film)</a:t>
                      </a:r>
                      <a:r>
                        <a:rPr lang="en-US" sz="900" b="1" dirty="0">
                          <a:latin typeface="Avenir Next" panose="020B0503020202020204" pitchFamily="34" charset="0"/>
                          <a:ea typeface="Open Sans Light"/>
                        </a:rPr>
                        <a:t> 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0491160"/>
                  </a:ext>
                </a:extLst>
              </a:tr>
              <a:tr h="343676">
                <a:tc>
                  <a:txBody>
                    <a:bodyPr/>
                    <a:lstStyle/>
                    <a:p>
                      <a:pPr algn="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</a:rPr>
                        <a:t>2019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Screenwriter   ●  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3</a:t>
                      </a:r>
                      <a:r>
                        <a:rPr lang="en-US" sz="900" b="0" baseline="3000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rd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 Shift Media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  <a:ea typeface="Open Sans Light"/>
                      </a:endParaRP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You Have a Voice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(Short Film)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96141"/>
                  </a:ext>
                </a:extLst>
              </a:tr>
              <a:tr h="343676">
                <a:tc>
                  <a:txBody>
                    <a:bodyPr/>
                    <a:lstStyle/>
                    <a:p>
                      <a:pPr algn="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</a:rPr>
                        <a:t>2019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Production Assistant  </a:t>
                      </a: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Redeemed 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(Feature-Length Film)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875207"/>
                  </a:ext>
                </a:extLst>
              </a:tr>
              <a:tr h="343676">
                <a:tc>
                  <a:txBody>
                    <a:bodyPr/>
                    <a:lstStyle/>
                    <a:p>
                      <a:pPr algn="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</a:rPr>
                        <a:t>2019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Actor   ●  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Philomath Productions</a:t>
                      </a: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Wild HR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(Festival-Selected Short Film)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031007"/>
                  </a:ext>
                </a:extLst>
              </a:tr>
              <a:tr h="343676">
                <a:tc>
                  <a:txBody>
                    <a:bodyPr/>
                    <a:lstStyle/>
                    <a:p>
                      <a:pPr algn="r"/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</a:rPr>
                        <a:t>2019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Production Assistant   </a:t>
                      </a: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1" dirty="0" err="1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Jx</a:t>
                      </a:r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 138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(Short Film)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697958"/>
                  </a:ext>
                </a:extLst>
              </a:tr>
            </a:tbl>
          </a:graphicData>
        </a:graphic>
      </p:graphicFrame>
      <p:graphicFrame>
        <p:nvGraphicFramePr>
          <p:cNvPr id="46" name="Table 26">
            <a:extLst>
              <a:ext uri="{FF2B5EF4-FFF2-40B4-BE49-F238E27FC236}">
                <a16:creationId xmlns:a16="http://schemas.microsoft.com/office/drawing/2014/main" id="{97716B84-8AEB-F148-BE5F-5A1A5F649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711095"/>
              </p:ext>
            </p:extLst>
          </p:nvPr>
        </p:nvGraphicFramePr>
        <p:xfrm>
          <a:off x="2713625" y="1410961"/>
          <a:ext cx="4745736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375">
                  <a:extLst>
                    <a:ext uri="{9D8B030D-6E8A-4147-A177-3AD203B41FA5}">
                      <a16:colId xmlns:a16="http://schemas.microsoft.com/office/drawing/2014/main" val="1947242578"/>
                    </a:ext>
                  </a:extLst>
                </a:gridCol>
                <a:gridCol w="3903361">
                  <a:extLst>
                    <a:ext uri="{9D8B030D-6E8A-4147-A177-3AD203B41FA5}">
                      <a16:colId xmlns:a16="http://schemas.microsoft.com/office/drawing/2014/main" val="20426082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2021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Substitute Teacher  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●   Gwinnett County Public Schools</a:t>
                      </a:r>
                      <a:br>
                        <a:rPr lang="en-US" sz="10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</a:b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Lawrenceville, GA</a:t>
                      </a:r>
                    </a:p>
                    <a:p>
                      <a:pPr marL="293688" lvl="1" indent="-203200">
                        <a:buFont typeface="Symbol" pitchFamily="2" charset="2"/>
                        <a:buChar char=""/>
                        <a:tabLst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Observed K-12 classes and directed lessons provided by teachers</a:t>
                      </a:r>
                    </a:p>
                    <a:p>
                      <a:pPr marL="293688" lvl="1" indent="-203200">
                        <a:buFont typeface="Symbol" pitchFamily="2" charset="2"/>
                        <a:buChar char=""/>
                        <a:tabLst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Open Sans Light"/>
                        </a:rPr>
                        <a:t>Provided academic support to students inside of the classroom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0652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</a:rPr>
                        <a:t>2018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000" b="1" dirty="0">
                          <a:latin typeface="Avenir Next" panose="020B0503020202020204" pitchFamily="34" charset="0"/>
                          <a:ea typeface="Open Sans Light"/>
                        </a:rPr>
                        <a:t>Student Teaching Assistant   ●   </a:t>
                      </a:r>
                      <a:r>
                        <a:rPr lang="en-US" sz="1000" dirty="0">
                          <a:latin typeface="Avenir Next" panose="020B0503020202020204" pitchFamily="34" charset="0"/>
                          <a:ea typeface="Open Sans Light"/>
                        </a:rPr>
                        <a:t>Hardaway High School</a:t>
                      </a:r>
                      <a:br>
                        <a:rPr lang="en-US" sz="1000" dirty="0">
                          <a:latin typeface="Avenir Next" panose="020B0503020202020204" pitchFamily="34" charset="0"/>
                          <a:ea typeface="Open Sans Light"/>
                        </a:rPr>
                      </a:br>
                      <a:r>
                        <a:rPr lang="en-US" sz="1000" dirty="0">
                          <a:latin typeface="Avenir Next" panose="020B0503020202020204" pitchFamily="34" charset="0"/>
                          <a:ea typeface="Open Sans Light"/>
                        </a:rPr>
                        <a:t>Columbus, GA</a:t>
                      </a:r>
                      <a:endParaRPr lang="en-US" sz="1000" dirty="0">
                        <a:latin typeface="Open Sans Light"/>
                        <a:ea typeface="Open Sans Light"/>
                      </a:endParaRPr>
                    </a:p>
                    <a:p>
                      <a:pPr marL="293688" lvl="1" indent="-203200">
                        <a:buFont typeface="Symbol" pitchFamily="2" charset="2"/>
                        <a:buChar char=""/>
                        <a:tabLst/>
                      </a:pPr>
                      <a:r>
                        <a:rPr lang="en-US" sz="1000" dirty="0">
                          <a:latin typeface="Avenir Next" panose="020B0503020202020204" pitchFamily="34" charset="0"/>
                          <a:ea typeface="Open Sans Light"/>
                        </a:rPr>
                        <a:t>Observed high school drama classes and directed lessons in drama and theater</a:t>
                      </a:r>
                      <a:endParaRPr lang="en-US" sz="1000" dirty="0">
                        <a:latin typeface="Open Sans Light"/>
                        <a:ea typeface="Open Sans Light"/>
                      </a:endParaRPr>
                    </a:p>
                    <a:p>
                      <a:pPr marL="293688" lvl="1" indent="-203200">
                        <a:buFont typeface="Symbol" pitchFamily="2" charset="2"/>
                        <a:buChar char=""/>
                        <a:tabLst/>
                      </a:pPr>
                      <a:r>
                        <a:rPr lang="en-US" sz="1000" dirty="0">
                          <a:latin typeface="Avenir Next" panose="020B0503020202020204" pitchFamily="34" charset="0"/>
                          <a:ea typeface="Open Sans Light"/>
                        </a:rPr>
                        <a:t>Provided academic support to students inside of the classroom</a:t>
                      </a:r>
                      <a:endParaRPr lang="en-US" sz="1000" dirty="0">
                        <a:latin typeface="Open Sans Light"/>
                        <a:ea typeface="Open Sans Light"/>
                      </a:endParaRPr>
                    </a:p>
                    <a:p>
                      <a:pPr marL="293688" lvl="1" indent="-203200">
                        <a:buFont typeface="Symbol" pitchFamily="2" charset="2"/>
                        <a:buChar char=""/>
                        <a:tabLst/>
                      </a:pPr>
                      <a:r>
                        <a:rPr lang="en-US" sz="1000" dirty="0">
                          <a:latin typeface="Avenir Next" panose="020B0503020202020204" pitchFamily="34" charset="0"/>
                          <a:ea typeface="Open Sans Light"/>
                        </a:rPr>
                        <a:t>Planned lessons and led classroom instruction under the supervision of teacher</a:t>
                      </a:r>
                      <a:endParaRPr lang="en-US" sz="1000" dirty="0">
                        <a:latin typeface="Open Sans Light"/>
                        <a:ea typeface="Open Sans Light"/>
                      </a:endParaRPr>
                    </a:p>
                    <a:p>
                      <a:pPr marL="293688" lvl="1" indent="-203200">
                        <a:buFont typeface="Symbol" pitchFamily="2" charset="2"/>
                        <a:buChar char=""/>
                        <a:tabLst/>
                      </a:pPr>
                      <a:r>
                        <a:rPr lang="en-US" sz="1000" dirty="0">
                          <a:latin typeface="Avenir Next" panose="020B0503020202020204" pitchFamily="34" charset="0"/>
                          <a:ea typeface="Open Sans Light"/>
                        </a:rPr>
                        <a:t>Aided in grading assignments and providing feedback to students</a:t>
                      </a:r>
                      <a:endParaRPr lang="en-US" sz="1000" dirty="0">
                        <a:latin typeface="Open Sans Light"/>
                        <a:ea typeface="Open Sans Light"/>
                      </a:endParaRPr>
                    </a:p>
                    <a:p>
                      <a:pPr marL="293688" lvl="1" indent="-203200">
                        <a:buFont typeface="Symbol" pitchFamily="2" charset="2"/>
                        <a:buChar char=""/>
                        <a:tabLst/>
                      </a:pPr>
                      <a:r>
                        <a:rPr lang="en-US" sz="1000" dirty="0">
                          <a:latin typeface="Avenir Next" panose="020B0503020202020204" pitchFamily="34" charset="0"/>
                          <a:ea typeface="Open Sans Light"/>
                        </a:rPr>
                        <a:t>Attended and aided parent-teacher conferences</a:t>
                      </a:r>
                      <a:endParaRPr lang="en-US" sz="1000" dirty="0">
                        <a:latin typeface="Open Sans Light"/>
                        <a:ea typeface="Open Sans Light"/>
                      </a:endParaRPr>
                    </a:p>
                    <a:p>
                      <a:pPr marL="293688" lvl="1" indent="-203200">
                        <a:buFont typeface="Symbol" pitchFamily="2" charset="2"/>
                        <a:buChar char=""/>
                        <a:tabLst/>
                      </a:pPr>
                      <a:r>
                        <a:rPr lang="en-US" sz="1000" dirty="0">
                          <a:latin typeface="Avenir Next" panose="020B0503020202020204" pitchFamily="34" charset="0"/>
                          <a:ea typeface="Open Sans Light"/>
                        </a:rPr>
                        <a:t>Worked to encourage confident 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0491160"/>
                  </a:ext>
                </a:extLst>
              </a:tr>
            </a:tbl>
          </a:graphicData>
        </a:graphic>
      </p:graphicFrame>
      <p:sp>
        <p:nvSpPr>
          <p:cNvPr id="47" name="Rectangle 46">
            <a:extLst>
              <a:ext uri="{FF2B5EF4-FFF2-40B4-BE49-F238E27FC236}">
                <a16:creationId xmlns:a16="http://schemas.microsoft.com/office/drawing/2014/main" id="{8EBECB06-1CFC-FC48-B841-C54EC9F87CD1}"/>
              </a:ext>
            </a:extLst>
          </p:cNvPr>
          <p:cNvSpPr/>
          <p:nvPr/>
        </p:nvSpPr>
        <p:spPr>
          <a:xfrm>
            <a:off x="2702050" y="7842251"/>
            <a:ext cx="4575049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50" b="1" dirty="0">
                <a:ln w="0">
                  <a:noFill/>
                </a:ln>
                <a:latin typeface="Palatino Linotype" panose="02040502050505030304" pitchFamily="18" charset="0"/>
              </a:rPr>
              <a:t>Skills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EDDAB46-BCDE-5447-8E16-AB1C3144256D}"/>
              </a:ext>
            </a:extLst>
          </p:cNvPr>
          <p:cNvSpPr/>
          <p:nvPr/>
        </p:nvSpPr>
        <p:spPr>
          <a:xfrm>
            <a:off x="324611" y="5464300"/>
            <a:ext cx="2449553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000" b="1" dirty="0">
                <a:ln w="0"/>
                <a:latin typeface="Avenir Next" panose="020B0503020202020204" pitchFamily="34" charset="0"/>
              </a:rPr>
              <a:t>Southeast Regional Film Festival</a:t>
            </a:r>
          </a:p>
          <a:p>
            <a:r>
              <a:rPr lang="en-US" sz="1000" dirty="0">
                <a:ln w="0"/>
                <a:latin typeface="Avenir Next" panose="020B0503020202020204" pitchFamily="34" charset="0"/>
              </a:rPr>
              <a:t>Festival-Selected Short Script</a:t>
            </a:r>
          </a:p>
          <a:p>
            <a:r>
              <a:rPr lang="en-US" sz="1000" i="1" dirty="0">
                <a:ln w="0"/>
                <a:latin typeface="Avenir Next" panose="020B0503020202020204" pitchFamily="34" charset="0"/>
              </a:rPr>
              <a:t>The Night Light Lab</a:t>
            </a:r>
          </a:p>
          <a:p>
            <a:endParaRPr lang="en-US" sz="1000" dirty="0">
              <a:ln w="0"/>
              <a:latin typeface="Avenir Next" panose="020B0503020202020204" pitchFamily="34" charset="0"/>
            </a:endParaRPr>
          </a:p>
          <a:p>
            <a:r>
              <a:rPr lang="en-US" sz="1000" b="1" dirty="0">
                <a:ln w="0"/>
                <a:latin typeface="Avenir Next" panose="020B0503020202020204" pitchFamily="34" charset="0"/>
              </a:rPr>
              <a:t>Tagore International Film Festival</a:t>
            </a:r>
          </a:p>
          <a:p>
            <a:r>
              <a:rPr lang="en-US" sz="1000" dirty="0">
                <a:ln w="0"/>
                <a:latin typeface="Avenir Next" panose="020B0503020202020204" pitchFamily="34" charset="0"/>
              </a:rPr>
              <a:t>Festival-Selected Short Script</a:t>
            </a:r>
          </a:p>
          <a:p>
            <a:r>
              <a:rPr lang="en-US" sz="1000" i="1" dirty="0">
                <a:ln w="0"/>
                <a:latin typeface="Avenir Next" panose="020B0503020202020204" pitchFamily="34" charset="0"/>
              </a:rPr>
              <a:t>Growl &amp; Bark</a:t>
            </a:r>
          </a:p>
          <a:p>
            <a:endParaRPr lang="en-US" sz="1000" i="1" dirty="0">
              <a:ln w="0"/>
              <a:latin typeface="Avenir Next" panose="020B0503020202020204" pitchFamily="34" charset="0"/>
            </a:endParaRPr>
          </a:p>
          <a:p>
            <a:r>
              <a:rPr lang="en-US" sz="1000" b="1" dirty="0">
                <a:ln w="0"/>
                <a:latin typeface="Avenir Next" panose="020B0503020202020204" pitchFamily="34" charset="0"/>
              </a:rPr>
              <a:t>Paris Art and Movie Awards</a:t>
            </a:r>
          </a:p>
          <a:p>
            <a:r>
              <a:rPr lang="en-US" sz="1000" dirty="0">
                <a:ln w="0"/>
                <a:latin typeface="Avenir Next" panose="020B0503020202020204" pitchFamily="34" charset="0"/>
              </a:rPr>
              <a:t>Festival-Selected Short Script</a:t>
            </a:r>
          </a:p>
          <a:p>
            <a:r>
              <a:rPr lang="en-US" sz="1000" i="1" dirty="0">
                <a:ln w="0"/>
                <a:latin typeface="Avenir Next" panose="020B0503020202020204" pitchFamily="34" charset="0"/>
              </a:rPr>
              <a:t>Solace</a:t>
            </a:r>
          </a:p>
          <a:p>
            <a:endParaRPr lang="en-US" sz="1000" i="1" dirty="0">
              <a:ln w="0"/>
              <a:latin typeface="Avenir Next" panose="020B0503020202020204" pitchFamily="34" charset="0"/>
            </a:endParaRPr>
          </a:p>
          <a:p>
            <a:r>
              <a:rPr lang="en-US" sz="1000" b="1" dirty="0">
                <a:ln w="0"/>
                <a:latin typeface="Avenir Next" panose="020B0503020202020204" pitchFamily="34" charset="0"/>
              </a:rPr>
              <a:t>13Horror.com Film and Screenplay Festival</a:t>
            </a:r>
          </a:p>
          <a:p>
            <a:r>
              <a:rPr lang="en-US" sz="1000" dirty="0">
                <a:ln w="0"/>
                <a:latin typeface="Avenir Next" panose="020B0503020202020204" pitchFamily="34" charset="0"/>
              </a:rPr>
              <a:t>Festival-Selected Short Script</a:t>
            </a:r>
          </a:p>
          <a:p>
            <a:r>
              <a:rPr lang="en-US" sz="1000" i="1" dirty="0">
                <a:ln w="0"/>
                <a:latin typeface="Avenir Next" panose="020B0503020202020204" pitchFamily="34" charset="0"/>
              </a:rPr>
              <a:t>Killer Kart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EBA39BD-6FD8-DF4D-8AEC-5FCE74DC506C}"/>
              </a:ext>
            </a:extLst>
          </p:cNvPr>
          <p:cNvSpPr/>
          <p:nvPr/>
        </p:nvSpPr>
        <p:spPr>
          <a:xfrm>
            <a:off x="324611" y="8159581"/>
            <a:ext cx="2384442" cy="3077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0">
                  <a:noFill/>
                </a:ln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rPr>
              <a:t>Extracurriculars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B617E10-3FD0-904B-8846-4A59A69D676D}"/>
              </a:ext>
            </a:extLst>
          </p:cNvPr>
          <p:cNvSpPr/>
          <p:nvPr/>
        </p:nvSpPr>
        <p:spPr>
          <a:xfrm>
            <a:off x="313039" y="8612610"/>
            <a:ext cx="2449553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000" b="1" dirty="0">
                <a:ln w="0"/>
                <a:latin typeface="Avenir Next" panose="020B0503020202020204" pitchFamily="34" charset="0"/>
              </a:rPr>
              <a:t>Film Critic</a:t>
            </a:r>
          </a:p>
          <a:p>
            <a:r>
              <a:rPr lang="en-US" sz="1000" i="1" dirty="0" err="1">
                <a:ln w="0"/>
                <a:latin typeface="Avenir Next" panose="020B0503020202020204" pitchFamily="34" charset="0"/>
              </a:rPr>
              <a:t>Horrigins</a:t>
            </a:r>
            <a:r>
              <a:rPr lang="en-US" sz="1000" i="1" dirty="0">
                <a:ln w="0"/>
                <a:latin typeface="Avenir Next" panose="020B0503020202020204" pitchFamily="34" charset="0"/>
              </a:rPr>
              <a:t> </a:t>
            </a:r>
            <a:r>
              <a:rPr lang="en-US" sz="1000" dirty="0">
                <a:ln w="0"/>
                <a:latin typeface="Avenir Next" panose="020B0503020202020204" pitchFamily="34" charset="0"/>
              </a:rPr>
              <a:t>(2020–2021)</a:t>
            </a:r>
            <a:endParaRPr lang="en-US" sz="1000" i="1" dirty="0">
              <a:ln w="0"/>
              <a:latin typeface="Avenir Next" panose="020B0503020202020204" pitchFamily="34" charset="0"/>
            </a:endParaRPr>
          </a:p>
          <a:p>
            <a:endParaRPr lang="en-US" sz="1000" dirty="0">
              <a:ln w="0"/>
              <a:latin typeface="Avenir Next" panose="020B0503020202020204" pitchFamily="34" charset="0"/>
            </a:endParaRPr>
          </a:p>
          <a:p>
            <a:r>
              <a:rPr lang="en-US" sz="1000" b="1" dirty="0">
                <a:ln w="0"/>
                <a:latin typeface="Avenir Next" panose="020B0503020202020204" pitchFamily="34" charset="0"/>
              </a:rPr>
              <a:t>Film Critic</a:t>
            </a:r>
          </a:p>
          <a:p>
            <a:r>
              <a:rPr lang="en-US" sz="1000" i="1" dirty="0">
                <a:ln w="0"/>
                <a:latin typeface="Avenir Next" panose="020B0503020202020204" pitchFamily="34" charset="0"/>
              </a:rPr>
              <a:t>The Uproar </a:t>
            </a:r>
            <a:r>
              <a:rPr lang="en-US" sz="1000" dirty="0">
                <a:ln w="0"/>
                <a:latin typeface="Avenir Next" panose="020B0503020202020204" pitchFamily="34" charset="0"/>
              </a:rPr>
              <a:t>(2018)</a:t>
            </a:r>
          </a:p>
          <a:p>
            <a:r>
              <a:rPr lang="en-US" sz="1000" dirty="0">
                <a:ln w="0"/>
                <a:latin typeface="Avenir Next" panose="020B0503020202020204" pitchFamily="34" charset="0"/>
              </a:rPr>
              <a:t>Columbus State University</a:t>
            </a:r>
          </a:p>
          <a:p>
            <a:endParaRPr lang="en-US" sz="1000" dirty="0">
              <a:ln w="0"/>
              <a:latin typeface="Avenir Next" panose="020B0503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2A8C544-ACC5-D745-902E-00B103C7FE54}"/>
              </a:ext>
            </a:extLst>
          </p:cNvPr>
          <p:cNvSpPr txBox="1"/>
          <p:nvPr/>
        </p:nvSpPr>
        <p:spPr>
          <a:xfrm>
            <a:off x="2774164" y="8077730"/>
            <a:ext cx="399570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latin typeface="Avenir Next" panose="020B0503020202020204" pitchFamily="34" charset="0"/>
              </a:rPr>
              <a:t>Writing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 Next" panose="020B0503020202020204" pitchFamily="34" charset="0"/>
              </a:rPr>
              <a:t>Screenwriting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 Next" panose="020B0503020202020204" pitchFamily="34" charset="0"/>
              </a:rPr>
              <a:t>Creative writing, prose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 Next" panose="020B0503020202020204" pitchFamily="34" charset="0"/>
              </a:rPr>
              <a:t>Media criticism, film reviews</a:t>
            </a:r>
          </a:p>
          <a:p>
            <a:pPr lvl="0"/>
            <a:endParaRPr lang="en-US" sz="1000" dirty="0">
              <a:latin typeface="Avenir Next" panose="020B0503020202020204" pitchFamily="34" charset="0"/>
            </a:endParaRPr>
          </a:p>
          <a:p>
            <a:pPr lvl="0"/>
            <a:r>
              <a:rPr lang="en-US" sz="1000" dirty="0">
                <a:latin typeface="Avenir Next" panose="020B0503020202020204" pitchFamily="34" charset="0"/>
              </a:rPr>
              <a:t>Teaching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 Next" panose="020B0503020202020204" pitchFamily="34" charset="0"/>
              </a:rPr>
              <a:t>Classroom and project organization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 Next" panose="020B0503020202020204" pitchFamily="34" charset="0"/>
              </a:rPr>
              <a:t>Project management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 Next" panose="020B0503020202020204" pitchFamily="34" charset="0"/>
              </a:rPr>
              <a:t>Versed in modern classroom technology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 Next" panose="020B0503020202020204" pitchFamily="34" charset="0"/>
              </a:rPr>
              <a:t>Communication with both adults and children</a:t>
            </a:r>
          </a:p>
          <a:p>
            <a:pPr lvl="0"/>
            <a:endParaRPr lang="en-US" sz="1000" dirty="0"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297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352</Words>
  <Application>Microsoft Office PowerPoint</Application>
  <PresentationFormat>Custom</PresentationFormat>
  <Paragraphs>95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Avenir Next</vt:lpstr>
      <vt:lpstr>Calibri</vt:lpstr>
      <vt:lpstr>Calibri Light</vt:lpstr>
      <vt:lpstr>Open Sans Light</vt:lpstr>
      <vt:lpstr>Palatino Linotype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Perez</dc:creator>
  <cp:lastModifiedBy> </cp:lastModifiedBy>
  <cp:revision>7</cp:revision>
  <dcterms:created xsi:type="dcterms:W3CDTF">2021-06-06T00:40:17Z</dcterms:created>
  <dcterms:modified xsi:type="dcterms:W3CDTF">2022-06-17T22:39:34Z</dcterms:modified>
</cp:coreProperties>
</file>